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62" r:id="rId7"/>
    <p:sldId id="264" r:id="rId8"/>
    <p:sldId id="265" r:id="rId9"/>
    <p:sldId id="268" r:id="rId10"/>
    <p:sldId id="269" r:id="rId11"/>
    <p:sldId id="270"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930467-FDA5-4E6A-8017-400A87909E33}" type="datetimeFigureOut">
              <a:rPr lang="en-CA" smtClean="0"/>
              <a:pPr/>
              <a:t>2017-09-26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887996-995A-4A99-9E4B-EE26B080A35B}"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30467-FDA5-4E6A-8017-400A87909E33}" type="datetimeFigureOut">
              <a:rPr lang="en-CA" smtClean="0"/>
              <a:pPr/>
              <a:t>2017-09-26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87996-995A-4A99-9E4B-EE26B080A35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0.jpeg"/><Relationship Id="rId1" Type="http://schemas.openxmlformats.org/officeDocument/2006/relationships/slideLayout" Target="../slideLayouts/slideLayout6.xml"/><Relationship Id="rId5" Type="http://schemas.openxmlformats.org/officeDocument/2006/relationships/image" Target="../media/image22.jpeg"/><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B-tox peel-4.jpg"/>
          <p:cNvPicPr>
            <a:picLocks noGrp="1" noChangeAspect="1"/>
          </p:cNvPicPr>
          <p:nvPr>
            <p:ph idx="1"/>
          </p:nvPr>
        </p:nvPicPr>
        <p:blipFill>
          <a:blip r:embed="rId2" cstate="print"/>
          <a:stretch>
            <a:fillRect/>
          </a:stretch>
        </p:blipFill>
        <p:spPr>
          <a:xfrm>
            <a:off x="539552" y="1196752"/>
            <a:ext cx="8169715" cy="3900115"/>
          </a:xfrm>
        </p:spPr>
      </p:pic>
      <p:pic>
        <p:nvPicPr>
          <p:cNvPr id="3" name="Picture 2" descr="mylogo2.png"/>
          <p:cNvPicPr>
            <a:picLocks noChangeAspect="1"/>
          </p:cNvPicPr>
          <p:nvPr/>
        </p:nvPicPr>
        <p:blipFill>
          <a:blip r:embed="rId3" cstate="print"/>
          <a:stretch>
            <a:fillRect/>
          </a:stretch>
        </p:blipFill>
        <p:spPr>
          <a:xfrm>
            <a:off x="5220072" y="404664"/>
            <a:ext cx="2801118" cy="151485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tox-1.jpg"/>
          <p:cNvPicPr>
            <a:picLocks noChangeAspect="1"/>
          </p:cNvPicPr>
          <p:nvPr/>
        </p:nvPicPr>
        <p:blipFill>
          <a:blip r:embed="rId2" cstate="print"/>
          <a:stretch>
            <a:fillRect/>
          </a:stretch>
        </p:blipFill>
        <p:spPr>
          <a:xfrm>
            <a:off x="179512" y="720049"/>
            <a:ext cx="8676456" cy="6137951"/>
          </a:xfrm>
          <a:prstGeom prst="rect">
            <a:avLst/>
          </a:prstGeom>
        </p:spPr>
      </p:pic>
      <p:pic>
        <p:nvPicPr>
          <p:cNvPr id="6" name="Picture 5" descr="mylogo2.png"/>
          <p:cNvPicPr>
            <a:picLocks noChangeAspect="1"/>
          </p:cNvPicPr>
          <p:nvPr/>
        </p:nvPicPr>
        <p:blipFill>
          <a:blip r:embed="rId3" cstate="print"/>
          <a:stretch>
            <a:fillRect/>
          </a:stretch>
        </p:blipFill>
        <p:spPr>
          <a:xfrm>
            <a:off x="3419872" y="3068960"/>
            <a:ext cx="2160240" cy="1168269"/>
          </a:xfrm>
          <a:prstGeom prst="rect">
            <a:avLst/>
          </a:prstGeom>
        </p:spPr>
      </p:pic>
      <p:sp>
        <p:nvSpPr>
          <p:cNvPr id="7" name="Rectangle 6"/>
          <p:cNvSpPr/>
          <p:nvPr/>
        </p:nvSpPr>
        <p:spPr>
          <a:xfrm>
            <a:off x="467544" y="0"/>
            <a:ext cx="8064896" cy="923330"/>
          </a:xfrm>
          <a:prstGeom prst="rect">
            <a:avLst/>
          </a:prstGeom>
        </p:spPr>
        <p:txBody>
          <a:bodyPr wrap="square">
            <a:spAutoFit/>
          </a:bodyPr>
          <a:lstStyle/>
          <a:p>
            <a:r>
              <a:rPr lang="en-CA" dirty="0" smtClean="0"/>
              <a:t>How to use: After Cleansing the skin </a:t>
            </a:r>
          </a:p>
          <a:p>
            <a:r>
              <a:rPr lang="en-CA" dirty="0" smtClean="0"/>
              <a:t>Step </a:t>
            </a:r>
            <a:r>
              <a:rPr lang="en-CA" dirty="0" smtClean="0"/>
              <a:t>1 - Mix powder and solution by 1:1 ratio. Apply solution on facial skin and massage/rubbing for </a:t>
            </a:r>
            <a:r>
              <a:rPr lang="en-CA" dirty="0" smtClean="0"/>
              <a:t>10-15 </a:t>
            </a:r>
            <a:r>
              <a:rPr lang="en-CA" dirty="0" err="1" smtClean="0"/>
              <a:t>mins</a:t>
            </a:r>
            <a:r>
              <a:rPr lang="en-CA" dirty="0"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tox-2.jpg"/>
          <p:cNvPicPr>
            <a:picLocks noChangeAspect="1"/>
          </p:cNvPicPr>
          <p:nvPr/>
        </p:nvPicPr>
        <p:blipFill>
          <a:blip r:embed="rId2" cstate="print"/>
          <a:stretch>
            <a:fillRect/>
          </a:stretch>
        </p:blipFill>
        <p:spPr>
          <a:xfrm>
            <a:off x="2411760" y="260648"/>
            <a:ext cx="6110193" cy="2880320"/>
          </a:xfrm>
          <a:prstGeom prst="rect">
            <a:avLst/>
          </a:prstGeom>
        </p:spPr>
      </p:pic>
      <p:sp>
        <p:nvSpPr>
          <p:cNvPr id="4" name="TextBox 3"/>
          <p:cNvSpPr txBox="1"/>
          <p:nvPr/>
        </p:nvSpPr>
        <p:spPr>
          <a:xfrm>
            <a:off x="2123728" y="6021288"/>
            <a:ext cx="6624736" cy="369332"/>
          </a:xfrm>
          <a:prstGeom prst="rect">
            <a:avLst/>
          </a:prstGeom>
          <a:noFill/>
        </p:spPr>
        <p:txBody>
          <a:bodyPr wrap="square" rtlCol="0">
            <a:spAutoFit/>
          </a:bodyPr>
          <a:lstStyle/>
          <a:p>
            <a:r>
              <a:rPr lang="en-CA" b="1" dirty="0" smtClean="0"/>
              <a:t>**Must apply UV Sun protection cream after B-</a:t>
            </a:r>
            <a:r>
              <a:rPr lang="en-CA" b="1" dirty="0" err="1" smtClean="0"/>
              <a:t>Tox</a:t>
            </a:r>
            <a:r>
              <a:rPr lang="en-CA" b="1" dirty="0" smtClean="0"/>
              <a:t> Treatment. </a:t>
            </a:r>
            <a:endParaRPr lang="en-CA" b="1" dirty="0"/>
          </a:p>
        </p:txBody>
      </p:sp>
      <p:pic>
        <p:nvPicPr>
          <p:cNvPr id="5" name="Picture 4" descr="mylogo2.png"/>
          <p:cNvPicPr>
            <a:picLocks noChangeAspect="1"/>
          </p:cNvPicPr>
          <p:nvPr/>
        </p:nvPicPr>
        <p:blipFill>
          <a:blip r:embed="rId3" cstate="print"/>
          <a:stretch>
            <a:fillRect/>
          </a:stretch>
        </p:blipFill>
        <p:spPr>
          <a:xfrm>
            <a:off x="251520" y="0"/>
            <a:ext cx="2160240" cy="1168269"/>
          </a:xfrm>
          <a:prstGeom prst="rect">
            <a:avLst/>
          </a:prstGeom>
        </p:spPr>
      </p:pic>
      <p:sp>
        <p:nvSpPr>
          <p:cNvPr id="6" name="Rectangle 5"/>
          <p:cNvSpPr/>
          <p:nvPr/>
        </p:nvSpPr>
        <p:spPr>
          <a:xfrm>
            <a:off x="539552" y="3140968"/>
            <a:ext cx="8136904" cy="2585323"/>
          </a:xfrm>
          <a:prstGeom prst="rect">
            <a:avLst/>
          </a:prstGeom>
        </p:spPr>
        <p:txBody>
          <a:bodyPr wrap="square">
            <a:spAutoFit/>
          </a:bodyPr>
          <a:lstStyle/>
          <a:p>
            <a:r>
              <a:rPr lang="en-CA" dirty="0" smtClean="0"/>
              <a:t>Step 2 – Use Wet Cotton to put on the face (with B-</a:t>
            </a:r>
            <a:r>
              <a:rPr lang="en-CA" dirty="0" err="1" smtClean="0"/>
              <a:t>tox</a:t>
            </a:r>
            <a:r>
              <a:rPr lang="en-CA" dirty="0" smtClean="0"/>
              <a:t> peel) for 5 minutes.  Let the B-</a:t>
            </a:r>
            <a:r>
              <a:rPr lang="en-CA" dirty="0" err="1" smtClean="0"/>
              <a:t>Tox</a:t>
            </a:r>
            <a:r>
              <a:rPr lang="en-CA" dirty="0" smtClean="0"/>
              <a:t> peel penetrate into the skin.  </a:t>
            </a:r>
          </a:p>
          <a:p>
            <a:r>
              <a:rPr lang="en-CA" dirty="0" smtClean="0"/>
              <a:t>Step </a:t>
            </a:r>
            <a:r>
              <a:rPr lang="en-CA" dirty="0" smtClean="0"/>
              <a:t>3</a:t>
            </a:r>
            <a:r>
              <a:rPr lang="en-CA" dirty="0" smtClean="0"/>
              <a:t> </a:t>
            </a:r>
            <a:r>
              <a:rPr lang="en-CA" dirty="0" smtClean="0"/>
              <a:t>- </a:t>
            </a:r>
            <a:r>
              <a:rPr lang="en-CA" dirty="0" smtClean="0"/>
              <a:t> Clean the face with wet cotton for excess B-</a:t>
            </a:r>
            <a:r>
              <a:rPr lang="en-CA" dirty="0" err="1" smtClean="0"/>
              <a:t>Tox</a:t>
            </a:r>
            <a:r>
              <a:rPr lang="en-CA" dirty="0" smtClean="0"/>
              <a:t> Peel.  Apply </a:t>
            </a:r>
            <a:r>
              <a:rPr lang="en-CA" dirty="0" smtClean="0"/>
              <a:t>Calming ampoule to treated areas to make it soothe</a:t>
            </a:r>
            <a:r>
              <a:rPr lang="en-CA" dirty="0" smtClean="0"/>
              <a:t>.  Then, put the mask </a:t>
            </a:r>
          </a:p>
          <a:p>
            <a:endParaRPr lang="en-CA" dirty="0" smtClean="0"/>
          </a:p>
          <a:p>
            <a:endParaRPr lang="en-CA" dirty="0" smtClean="0"/>
          </a:p>
          <a:p>
            <a:endParaRPr lang="en-CA" dirty="0" smtClean="0"/>
          </a:p>
          <a:p>
            <a:r>
              <a:rPr lang="en-CA" dirty="0" smtClean="0"/>
              <a:t>Step </a:t>
            </a:r>
            <a:r>
              <a:rPr lang="en-CA" dirty="0" smtClean="0"/>
              <a:t>4 </a:t>
            </a:r>
            <a:r>
              <a:rPr lang="en-CA" dirty="0" smtClean="0"/>
              <a:t>- Apply Regenerating ampoule </a:t>
            </a:r>
            <a:r>
              <a:rPr lang="en-CA" dirty="0" smtClean="0"/>
              <a:t>and moisturizing skin </a:t>
            </a:r>
            <a:r>
              <a:rPr lang="en-CA" dirty="0" err="1" smtClean="0"/>
              <a:t>careto</a:t>
            </a:r>
            <a:r>
              <a:rPr lang="en-CA" dirty="0" smtClean="0"/>
              <a:t> </a:t>
            </a:r>
            <a:r>
              <a:rPr lang="en-CA" dirty="0" smtClean="0"/>
              <a:t>finish off</a:t>
            </a:r>
            <a:r>
              <a:rPr lang="en-CA" dirty="0" smtClean="0"/>
              <a:t>. </a:t>
            </a:r>
            <a:endParaRPr lang="en-CA" dirty="0" smtClean="0"/>
          </a:p>
          <a:p>
            <a:r>
              <a:rPr lang="en-CA" dirty="0" smtClean="0"/>
              <a:t> </a:t>
            </a:r>
          </a:p>
        </p:txBody>
      </p:sp>
      <p:pic>
        <p:nvPicPr>
          <p:cNvPr id="7" name="Picture 2" descr="C:\Documents and Settings\Administrator\My Documents\네이트온 받은 파일\사진 018.jpg"/>
          <p:cNvPicPr>
            <a:picLocks noChangeAspect="1" noChangeArrowheads="1"/>
          </p:cNvPicPr>
          <p:nvPr/>
        </p:nvPicPr>
        <p:blipFill>
          <a:blip r:embed="rId4" cstate="print"/>
          <a:srcRect r="21327"/>
          <a:stretch>
            <a:fillRect/>
          </a:stretch>
        </p:blipFill>
        <p:spPr bwMode="auto">
          <a:xfrm rot="5400000">
            <a:off x="7213266" y="4100102"/>
            <a:ext cx="1054172" cy="1008112"/>
          </a:xfrm>
          <a:prstGeom prst="rect">
            <a:avLst/>
          </a:prstGeom>
          <a:noFill/>
          <a:ln w="9525">
            <a:noFill/>
            <a:miter lim="800000"/>
            <a:headEnd/>
            <a:tailEnd/>
          </a:ln>
        </p:spPr>
      </p:pic>
      <p:pic>
        <p:nvPicPr>
          <p:cNvPr id="8" name="Picture 3" descr="C:\Documents and Settings\Administrator\My Documents\네이트온 받은 파일\사진 031.jpg"/>
          <p:cNvPicPr>
            <a:picLocks noChangeAspect="1" noChangeArrowheads="1"/>
          </p:cNvPicPr>
          <p:nvPr/>
        </p:nvPicPr>
        <p:blipFill>
          <a:blip r:embed="rId5" cstate="print"/>
          <a:srcRect r="18269"/>
          <a:stretch>
            <a:fillRect/>
          </a:stretch>
        </p:blipFill>
        <p:spPr bwMode="auto">
          <a:xfrm rot="5400000">
            <a:off x="636938" y="5419846"/>
            <a:ext cx="1173380" cy="108012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Daily Reaction After Treatment</a:t>
            </a:r>
            <a:endParaRPr lang="en-CA" dirty="0"/>
          </a:p>
        </p:txBody>
      </p:sp>
      <p:graphicFrame>
        <p:nvGraphicFramePr>
          <p:cNvPr id="3" name="Table 2"/>
          <p:cNvGraphicFramePr>
            <a:graphicFrameLocks noGrp="1"/>
          </p:cNvGraphicFramePr>
          <p:nvPr/>
        </p:nvGraphicFramePr>
        <p:xfrm>
          <a:off x="683568" y="1556792"/>
          <a:ext cx="7776864" cy="4389120"/>
        </p:xfrm>
        <a:graphic>
          <a:graphicData uri="http://schemas.openxmlformats.org/drawingml/2006/table">
            <a:tbl>
              <a:tblPr bandRow="1">
                <a:tableStyleId>{F5AB1C69-6EDB-4FF4-983F-18BD219EF322}</a:tableStyleId>
              </a:tblPr>
              <a:tblGrid>
                <a:gridCol w="2736304"/>
                <a:gridCol w="5040560"/>
              </a:tblGrid>
              <a:tr h="632042">
                <a:tc>
                  <a:txBody>
                    <a:bodyPr/>
                    <a:lstStyle/>
                    <a:p>
                      <a:r>
                        <a:rPr lang="en-CA" sz="2400" dirty="0" smtClean="0"/>
                        <a:t>One</a:t>
                      </a:r>
                      <a:r>
                        <a:rPr lang="en-CA" sz="2400" baseline="0" dirty="0" smtClean="0"/>
                        <a:t> – Three Days</a:t>
                      </a:r>
                      <a:endParaRPr lang="en-CA" sz="2400" dirty="0"/>
                    </a:p>
                  </a:txBody>
                  <a:tcPr/>
                </a:tc>
                <a:tc>
                  <a:txBody>
                    <a:bodyPr/>
                    <a:lstStyle/>
                    <a:p>
                      <a:r>
                        <a:rPr lang="en-CA" sz="2400" dirty="0" smtClean="0"/>
                        <a:t>Tingle</a:t>
                      </a:r>
                      <a:r>
                        <a:rPr lang="en-CA" sz="2400" baseline="0" dirty="0" smtClean="0"/>
                        <a:t> and Red </a:t>
                      </a:r>
                    </a:p>
                    <a:p>
                      <a:r>
                        <a:rPr lang="en-CA" sz="2400" baseline="0" dirty="0" smtClean="0"/>
                        <a:t>Must apply Skin Calming Skin Care</a:t>
                      </a:r>
                      <a:endParaRPr lang="en-CA" sz="2400" dirty="0"/>
                    </a:p>
                  </a:txBody>
                  <a:tcPr/>
                </a:tc>
              </a:tr>
              <a:tr h="632042">
                <a:tc>
                  <a:txBody>
                    <a:bodyPr/>
                    <a:lstStyle/>
                    <a:p>
                      <a:r>
                        <a:rPr lang="en-CA" sz="2400" dirty="0" smtClean="0"/>
                        <a:t>Three</a:t>
                      </a:r>
                      <a:r>
                        <a:rPr lang="en-CA" sz="2400" baseline="0" dirty="0" smtClean="0"/>
                        <a:t> – Five Days</a:t>
                      </a:r>
                      <a:endParaRPr lang="en-CA" sz="2400" dirty="0"/>
                    </a:p>
                  </a:txBody>
                  <a:tcPr/>
                </a:tc>
                <a:tc>
                  <a:txBody>
                    <a:bodyPr/>
                    <a:lstStyle/>
                    <a:p>
                      <a:r>
                        <a:rPr lang="en-CA" sz="2400" dirty="0" smtClean="0"/>
                        <a:t>Removing</a:t>
                      </a:r>
                      <a:r>
                        <a:rPr lang="en-CA" sz="2400" baseline="0" dirty="0" smtClean="0"/>
                        <a:t> Dead Skin Cell.  Pigment might appear more darken.  But will become lighten and brighten </a:t>
                      </a:r>
                    </a:p>
                    <a:p>
                      <a:r>
                        <a:rPr lang="en-CA" sz="2400" baseline="0" dirty="0" smtClean="0"/>
                        <a:t>Must apply UV Sun Protection Cream</a:t>
                      </a:r>
                      <a:endParaRPr lang="en-CA" sz="2400" dirty="0"/>
                    </a:p>
                  </a:txBody>
                  <a:tcPr/>
                </a:tc>
              </a:tr>
              <a:tr h="632042">
                <a:tc>
                  <a:txBody>
                    <a:bodyPr/>
                    <a:lstStyle/>
                    <a:p>
                      <a:r>
                        <a:rPr lang="en-CA" sz="2400" dirty="0" smtClean="0"/>
                        <a:t>Six – Ten</a:t>
                      </a:r>
                      <a:r>
                        <a:rPr lang="en-CA" sz="2400" baseline="0" dirty="0" smtClean="0"/>
                        <a:t> Days</a:t>
                      </a:r>
                      <a:endParaRPr lang="en-CA" sz="2400" dirty="0"/>
                    </a:p>
                  </a:txBody>
                  <a:tcPr/>
                </a:tc>
                <a:tc>
                  <a:txBody>
                    <a:bodyPr/>
                    <a:lstStyle/>
                    <a:p>
                      <a:r>
                        <a:rPr lang="en-CA" sz="2400" dirty="0" smtClean="0"/>
                        <a:t>Dry but skin will feel more</a:t>
                      </a:r>
                      <a:r>
                        <a:rPr lang="en-CA" sz="2400" baseline="0" dirty="0" smtClean="0"/>
                        <a:t> tighten and lifting</a:t>
                      </a:r>
                    </a:p>
                    <a:p>
                      <a:r>
                        <a:rPr lang="en-CA" sz="2400" dirty="0" smtClean="0"/>
                        <a:t>Keep</a:t>
                      </a:r>
                      <a:r>
                        <a:rPr lang="en-CA" sz="2400" baseline="0" dirty="0" smtClean="0"/>
                        <a:t> Hydrating the skin. </a:t>
                      </a:r>
                      <a:endParaRPr lang="en-CA" sz="2400" dirty="0"/>
                    </a:p>
                  </a:txBody>
                  <a:tcPr/>
                </a:tc>
              </a:tr>
              <a:tr h="632042">
                <a:tc>
                  <a:txBody>
                    <a:bodyPr/>
                    <a:lstStyle/>
                    <a:p>
                      <a:r>
                        <a:rPr lang="en-CA" sz="2400" dirty="0" smtClean="0"/>
                        <a:t>Ten</a:t>
                      </a:r>
                      <a:r>
                        <a:rPr lang="en-CA" sz="2400" baseline="0" dirty="0" smtClean="0"/>
                        <a:t> – Fourteen Days</a:t>
                      </a:r>
                      <a:endParaRPr lang="en-CA" sz="2400" dirty="0"/>
                    </a:p>
                  </a:txBody>
                  <a:tcPr/>
                </a:tc>
                <a:tc>
                  <a:txBody>
                    <a:bodyPr/>
                    <a:lstStyle/>
                    <a:p>
                      <a:r>
                        <a:rPr lang="en-CA" sz="2400" dirty="0" smtClean="0"/>
                        <a:t>Skin</a:t>
                      </a:r>
                      <a:r>
                        <a:rPr lang="en-CA" sz="2400" baseline="0" dirty="0" smtClean="0"/>
                        <a:t> become more soften and brighten.</a:t>
                      </a:r>
                      <a:endParaRPr lang="en-CA" sz="2400" dirty="0"/>
                    </a:p>
                  </a:txBody>
                  <a:tcPr/>
                </a:tc>
              </a:tr>
            </a:tbl>
          </a:graphicData>
        </a:graphic>
      </p:graphicFrame>
      <p:pic>
        <p:nvPicPr>
          <p:cNvPr id="4" name="Picture 3" descr="mylogo2.png"/>
          <p:cNvPicPr>
            <a:picLocks noChangeAspect="1"/>
          </p:cNvPicPr>
          <p:nvPr/>
        </p:nvPicPr>
        <p:blipFill>
          <a:blip r:embed="rId2" cstate="print"/>
          <a:stretch>
            <a:fillRect/>
          </a:stretch>
        </p:blipFill>
        <p:spPr>
          <a:xfrm>
            <a:off x="6983760" y="908720"/>
            <a:ext cx="2160240" cy="116826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tox Peel-2.jpg"/>
          <p:cNvPicPr>
            <a:picLocks noGrp="1" noChangeAspect="1"/>
          </p:cNvPicPr>
          <p:nvPr>
            <p:ph idx="1"/>
          </p:nvPr>
        </p:nvPicPr>
        <p:blipFill>
          <a:blip r:embed="rId2" cstate="print"/>
          <a:stretch>
            <a:fillRect/>
          </a:stretch>
        </p:blipFill>
        <p:spPr>
          <a:xfrm>
            <a:off x="1043608" y="404664"/>
            <a:ext cx="7128792" cy="598855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B-</a:t>
            </a:r>
            <a:r>
              <a:rPr lang="en-CA" dirty="0" err="1" smtClean="0"/>
              <a:t>Tox</a:t>
            </a:r>
            <a:r>
              <a:rPr lang="en-CA" dirty="0" smtClean="0"/>
              <a:t> Peel?</a:t>
            </a:r>
            <a:endParaRPr lang="en-CA" dirty="0"/>
          </a:p>
        </p:txBody>
      </p:sp>
      <p:sp>
        <p:nvSpPr>
          <p:cNvPr id="3" name="Content Placeholder 2"/>
          <p:cNvSpPr>
            <a:spLocks noGrp="1"/>
          </p:cNvSpPr>
          <p:nvPr>
            <p:ph idx="1"/>
          </p:nvPr>
        </p:nvSpPr>
        <p:spPr>
          <a:xfrm>
            <a:off x="457200" y="1340768"/>
            <a:ext cx="8229600" cy="4785395"/>
          </a:xfrm>
        </p:spPr>
        <p:txBody>
          <a:bodyPr/>
          <a:lstStyle/>
          <a:p>
            <a:r>
              <a:rPr lang="en-US" altLang="zh-TW" dirty="0" smtClean="0"/>
              <a:t>B-T</a:t>
            </a:r>
            <a:r>
              <a:rPr lang="en-CA" altLang="zh-TW" dirty="0" smtClean="0"/>
              <a:t>ox Peel, can be named as Algae Peel or Invisible Needle Peel.  </a:t>
            </a:r>
          </a:p>
          <a:p>
            <a:r>
              <a:rPr lang="en-CA" dirty="0" smtClean="0"/>
              <a:t>By</a:t>
            </a:r>
            <a:r>
              <a:rPr lang="en-CA" altLang="zh-TW" dirty="0" smtClean="0"/>
              <a:t> using </a:t>
            </a:r>
            <a:r>
              <a:rPr lang="en-US" altLang="zh-TW" dirty="0" smtClean="0"/>
              <a:t>B</a:t>
            </a:r>
            <a:r>
              <a:rPr lang="en-CA" altLang="zh-TW" dirty="0" err="1" smtClean="0"/>
              <a:t>iological</a:t>
            </a:r>
            <a:r>
              <a:rPr lang="en-CA" altLang="zh-TW" dirty="0" smtClean="0"/>
              <a:t> Technology, scientists use the natural ingredient and extract into Silitox Needles (Needle Sponge Extract).- A very tiny micro needles size within 50-200um.</a:t>
            </a:r>
          </a:p>
          <a:p>
            <a:r>
              <a:rPr lang="en-CA" altLang="zh-TW" dirty="0" smtClean="0"/>
              <a:t>After massage B-</a:t>
            </a:r>
            <a:r>
              <a:rPr lang="en-CA" altLang="zh-TW" dirty="0" err="1" smtClean="0"/>
              <a:t>tox</a:t>
            </a:r>
            <a:r>
              <a:rPr lang="en-CA" altLang="zh-TW" dirty="0" smtClean="0"/>
              <a:t> peel on the face, Silitox needles will penetrate into the skin layer to stimulate and regenerate the skin.   </a:t>
            </a:r>
          </a:p>
        </p:txBody>
      </p:sp>
      <p:pic>
        <p:nvPicPr>
          <p:cNvPr id="4" name="Picture 3" descr="mylogo2.png"/>
          <p:cNvPicPr>
            <a:picLocks noChangeAspect="1"/>
          </p:cNvPicPr>
          <p:nvPr/>
        </p:nvPicPr>
        <p:blipFill>
          <a:blip r:embed="rId2" cstate="print"/>
          <a:stretch>
            <a:fillRect/>
          </a:stretch>
        </p:blipFill>
        <p:spPr>
          <a:xfrm>
            <a:off x="467544" y="260648"/>
            <a:ext cx="1894301" cy="102444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CA" i="1" dirty="0" smtClean="0"/>
              <a:t>What is </a:t>
            </a:r>
            <a:r>
              <a:rPr lang="en-CA" i="1" dirty="0" err="1" smtClean="0"/>
              <a:t>SiliTox</a:t>
            </a:r>
            <a:r>
              <a:rPr lang="en-CA" dirty="0" smtClean="0"/>
              <a:t>™</a:t>
            </a:r>
            <a:endParaRPr lang="en-CA" dirty="0"/>
          </a:p>
        </p:txBody>
      </p:sp>
      <p:pic>
        <p:nvPicPr>
          <p:cNvPr id="6" name="Content Placeholder 5" descr="B-tox peel-3-1.jpg"/>
          <p:cNvPicPr>
            <a:picLocks noGrp="1" noChangeAspect="1"/>
          </p:cNvPicPr>
          <p:nvPr>
            <p:ph idx="1"/>
          </p:nvPr>
        </p:nvPicPr>
        <p:blipFill>
          <a:blip r:embed="rId2" cstate="print"/>
          <a:stretch>
            <a:fillRect/>
          </a:stretch>
        </p:blipFill>
        <p:spPr>
          <a:xfrm>
            <a:off x="1115616" y="836712"/>
            <a:ext cx="7128792" cy="3060662"/>
          </a:xfrm>
        </p:spPr>
      </p:pic>
      <p:sp>
        <p:nvSpPr>
          <p:cNvPr id="8" name="TextBox 7"/>
          <p:cNvSpPr txBox="1"/>
          <p:nvPr/>
        </p:nvSpPr>
        <p:spPr>
          <a:xfrm>
            <a:off x="467544" y="3933056"/>
            <a:ext cx="8424936" cy="2677656"/>
          </a:xfrm>
          <a:prstGeom prst="rect">
            <a:avLst/>
          </a:prstGeom>
          <a:noFill/>
        </p:spPr>
        <p:txBody>
          <a:bodyPr wrap="square" rtlCol="0">
            <a:spAutoFit/>
          </a:bodyPr>
          <a:lstStyle/>
          <a:p>
            <a:r>
              <a:rPr lang="en-CA" sz="2400" dirty="0" smtClean="0"/>
              <a:t>Silitox TM is patented ingredient that made of the extract from Benthos (Type of Coral).   </a:t>
            </a:r>
          </a:p>
          <a:p>
            <a:endParaRPr lang="en-CA" altLang="zh-TW" sz="2400" dirty="0" smtClean="0"/>
          </a:p>
          <a:p>
            <a:r>
              <a:rPr lang="en-CA" altLang="zh-TW" sz="2400" dirty="0" smtClean="0"/>
              <a:t>By using </a:t>
            </a:r>
            <a:r>
              <a:rPr lang="en-CA" altLang="zh-TW" sz="2400" dirty="0" err="1" smtClean="0"/>
              <a:t>nano</a:t>
            </a:r>
            <a:r>
              <a:rPr lang="en-CA" altLang="zh-TW" sz="2400" dirty="0" smtClean="0"/>
              <a:t>-technology,  scientists </a:t>
            </a:r>
            <a:r>
              <a:rPr lang="en-US" altLang="zh-TW" sz="2400" dirty="0" smtClean="0"/>
              <a:t> form the extracts into micro  needles.  These </a:t>
            </a:r>
            <a:r>
              <a:rPr lang="en-US" altLang="zh-TW" sz="2400" dirty="0" err="1" smtClean="0"/>
              <a:t>Silitox</a:t>
            </a:r>
            <a:r>
              <a:rPr lang="en-US" altLang="zh-TW" sz="2400" dirty="0" smtClean="0"/>
              <a:t> TM needles are 100% natural and contains very rich minerals.  </a:t>
            </a:r>
            <a:r>
              <a:rPr lang="en-CA" sz="2400" dirty="0" smtClean="0"/>
              <a:t>Unlike other peel products, it does not contain acid or medicinal herbs</a:t>
            </a:r>
          </a:p>
        </p:txBody>
      </p:sp>
      <p:pic>
        <p:nvPicPr>
          <p:cNvPr id="5" name="Picture 4" descr="mylogo2.png"/>
          <p:cNvPicPr>
            <a:picLocks noChangeAspect="1"/>
          </p:cNvPicPr>
          <p:nvPr/>
        </p:nvPicPr>
        <p:blipFill>
          <a:blip r:embed="rId3" cstate="print"/>
          <a:stretch>
            <a:fillRect/>
          </a:stretch>
        </p:blipFill>
        <p:spPr>
          <a:xfrm>
            <a:off x="7092280" y="0"/>
            <a:ext cx="1728192" cy="9346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50106"/>
          </a:xfrm>
        </p:spPr>
        <p:txBody>
          <a:bodyPr/>
          <a:lstStyle/>
          <a:p>
            <a:r>
              <a:rPr lang="en-CA" dirty="0" smtClean="0"/>
              <a:t>How Does B-</a:t>
            </a:r>
            <a:r>
              <a:rPr lang="en-CA" dirty="0" err="1" smtClean="0"/>
              <a:t>Tox</a:t>
            </a:r>
            <a:r>
              <a:rPr lang="en-CA" dirty="0" smtClean="0"/>
              <a:t> Peel Works?</a:t>
            </a:r>
            <a:endParaRPr lang="en-CA" dirty="0"/>
          </a:p>
        </p:txBody>
      </p:sp>
      <p:sp>
        <p:nvSpPr>
          <p:cNvPr id="3" name="TextBox 2"/>
          <p:cNvSpPr txBox="1"/>
          <p:nvPr/>
        </p:nvSpPr>
        <p:spPr>
          <a:xfrm>
            <a:off x="827584" y="908720"/>
            <a:ext cx="7632848" cy="1908215"/>
          </a:xfrm>
          <a:prstGeom prst="rect">
            <a:avLst/>
          </a:prstGeom>
          <a:noFill/>
        </p:spPr>
        <p:txBody>
          <a:bodyPr wrap="square" rtlCol="0">
            <a:spAutoFit/>
          </a:bodyPr>
          <a:lstStyle/>
          <a:p>
            <a:pPr>
              <a:buFont typeface="Arial" pitchFamily="34" charset="0"/>
              <a:buChar char="•"/>
            </a:pPr>
            <a:r>
              <a:rPr lang="en-CA" sz="2000" dirty="0" smtClean="0"/>
              <a:t>The procedure is that you rub mixture of this powder and ampoule on the skin and penetrate them on the skin.</a:t>
            </a:r>
          </a:p>
          <a:p>
            <a:r>
              <a:rPr lang="en-CA" i="1" dirty="0" smtClean="0"/>
              <a:t>(To avoid prickliness, you can apply </a:t>
            </a:r>
            <a:r>
              <a:rPr lang="en-CA" i="1" dirty="0" err="1" smtClean="0"/>
              <a:t>Anesta</a:t>
            </a:r>
            <a:r>
              <a:rPr lang="en-CA" i="1" dirty="0" smtClean="0"/>
              <a:t> (anesthetic cream) when you rub it on your customers skin)       </a:t>
            </a:r>
          </a:p>
          <a:p>
            <a:endParaRPr lang="en-CA" sz="2400" dirty="0" smtClean="0"/>
          </a:p>
          <a:p>
            <a:endParaRPr lang="en-CA" dirty="0"/>
          </a:p>
        </p:txBody>
      </p:sp>
      <p:pic>
        <p:nvPicPr>
          <p:cNvPr id="4" name="Picture 3" descr="B-tox peel-3-2.jpg"/>
          <p:cNvPicPr>
            <a:picLocks noChangeAspect="1"/>
          </p:cNvPicPr>
          <p:nvPr/>
        </p:nvPicPr>
        <p:blipFill>
          <a:blip r:embed="rId2" cstate="print"/>
          <a:stretch>
            <a:fillRect/>
          </a:stretch>
        </p:blipFill>
        <p:spPr>
          <a:xfrm>
            <a:off x="2123728" y="3702610"/>
            <a:ext cx="5040560" cy="3155390"/>
          </a:xfrm>
          <a:prstGeom prst="rect">
            <a:avLst/>
          </a:prstGeom>
        </p:spPr>
      </p:pic>
      <p:sp>
        <p:nvSpPr>
          <p:cNvPr id="5" name="TextBox 4"/>
          <p:cNvSpPr txBox="1"/>
          <p:nvPr/>
        </p:nvSpPr>
        <p:spPr>
          <a:xfrm>
            <a:off x="827584" y="2204864"/>
            <a:ext cx="8064896" cy="1631216"/>
          </a:xfrm>
          <a:prstGeom prst="rect">
            <a:avLst/>
          </a:prstGeom>
          <a:noFill/>
        </p:spPr>
        <p:txBody>
          <a:bodyPr wrap="square" rtlCol="0">
            <a:spAutoFit/>
          </a:bodyPr>
          <a:lstStyle/>
          <a:p>
            <a:r>
              <a:rPr lang="en-CA" sz="2000" dirty="0" smtClean="0"/>
              <a:t>These mineral rich Silitox penetrates into the dermis and the epidermal layer of the skin and for 48 hours continuously stimulates blood circulation. By promoting the epidermal cell, it not only allows thickened scaly skin layer, but helps eliminate dead skin  and keratin that were built up in the pores and epidermis. It also helps accelerate cell regenerative cycles</a:t>
            </a:r>
            <a:endParaRPr lang="en-CA" sz="2000" dirty="0"/>
          </a:p>
        </p:txBody>
      </p:sp>
      <p:pic>
        <p:nvPicPr>
          <p:cNvPr id="6" name="Picture 5" descr="mylogo2.png"/>
          <p:cNvPicPr>
            <a:picLocks noChangeAspect="1"/>
          </p:cNvPicPr>
          <p:nvPr/>
        </p:nvPicPr>
        <p:blipFill>
          <a:blip r:embed="rId3" cstate="print"/>
          <a:stretch>
            <a:fillRect/>
          </a:stretch>
        </p:blipFill>
        <p:spPr>
          <a:xfrm>
            <a:off x="251520" y="4941168"/>
            <a:ext cx="2483768" cy="13432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CA" dirty="0" smtClean="0"/>
              <a:t>Advantage of B-Tox </a:t>
            </a:r>
            <a:endParaRPr lang="en-CA" dirty="0"/>
          </a:p>
        </p:txBody>
      </p:sp>
      <p:sp>
        <p:nvSpPr>
          <p:cNvPr id="3" name="TextBox 2"/>
          <p:cNvSpPr txBox="1"/>
          <p:nvPr/>
        </p:nvSpPr>
        <p:spPr>
          <a:xfrm>
            <a:off x="539552" y="1340768"/>
            <a:ext cx="4680520" cy="4524315"/>
          </a:xfrm>
          <a:prstGeom prst="rect">
            <a:avLst/>
          </a:prstGeom>
          <a:noFill/>
        </p:spPr>
        <p:txBody>
          <a:bodyPr wrap="square" rtlCol="0">
            <a:spAutoFit/>
          </a:bodyPr>
          <a:lstStyle/>
          <a:p>
            <a:pPr>
              <a:buFont typeface="Arial" pitchFamily="34" charset="0"/>
              <a:buChar char="•"/>
            </a:pPr>
            <a:r>
              <a:rPr lang="en-CA" sz="2400" dirty="0" smtClean="0"/>
              <a:t> 100% Natural Ingredients with rich mineral</a:t>
            </a:r>
          </a:p>
          <a:p>
            <a:endParaRPr lang="en-CA" sz="2400" dirty="0" smtClean="0"/>
          </a:p>
          <a:p>
            <a:pPr>
              <a:buFont typeface="Arial" pitchFamily="34" charset="0"/>
              <a:buChar char="•"/>
            </a:pPr>
            <a:r>
              <a:rPr lang="en-CA" sz="2400" dirty="0" smtClean="0"/>
              <a:t> Smallest damage on epidermis layer of skin.  Silitox will be absorbed by the skin.</a:t>
            </a:r>
          </a:p>
          <a:p>
            <a:pPr>
              <a:buFont typeface="Arial" pitchFamily="34" charset="0"/>
              <a:buChar char="•"/>
            </a:pPr>
            <a:endParaRPr lang="en-CA" sz="2400" dirty="0" smtClean="0"/>
          </a:p>
          <a:p>
            <a:pPr>
              <a:buFont typeface="Arial" pitchFamily="34" charset="0"/>
              <a:buChar char="•"/>
            </a:pPr>
            <a:r>
              <a:rPr lang="en-CA" sz="2400" dirty="0" smtClean="0"/>
              <a:t>No Chemical,  No Acid,  No Medical Herb Allergy</a:t>
            </a:r>
          </a:p>
          <a:p>
            <a:pPr>
              <a:buFont typeface="Arial" pitchFamily="34" charset="0"/>
              <a:buChar char="•"/>
            </a:pPr>
            <a:endParaRPr lang="en-CA" sz="2400" dirty="0" smtClean="0"/>
          </a:p>
          <a:p>
            <a:pPr>
              <a:buFont typeface="Arial" pitchFamily="34" charset="0"/>
              <a:buChar char="•"/>
            </a:pPr>
            <a:r>
              <a:rPr lang="en-CA" sz="2400" dirty="0" smtClean="0"/>
              <a:t>After treatment,   does not affect to daily life. </a:t>
            </a:r>
          </a:p>
        </p:txBody>
      </p:sp>
      <p:pic>
        <p:nvPicPr>
          <p:cNvPr id="4" name="Picture 3" descr="B-tox peel-5.jpg"/>
          <p:cNvPicPr>
            <a:picLocks noChangeAspect="1"/>
          </p:cNvPicPr>
          <p:nvPr/>
        </p:nvPicPr>
        <p:blipFill>
          <a:blip r:embed="rId2" cstate="print"/>
          <a:stretch>
            <a:fillRect/>
          </a:stretch>
        </p:blipFill>
        <p:spPr>
          <a:xfrm>
            <a:off x="5364088" y="1196752"/>
            <a:ext cx="3400425" cy="4867275"/>
          </a:xfrm>
          <a:prstGeom prst="rect">
            <a:avLst/>
          </a:prstGeom>
        </p:spPr>
      </p:pic>
      <p:pic>
        <p:nvPicPr>
          <p:cNvPr id="5" name="Picture 4" descr="mylogo2.png"/>
          <p:cNvPicPr>
            <a:picLocks noChangeAspect="1"/>
          </p:cNvPicPr>
          <p:nvPr/>
        </p:nvPicPr>
        <p:blipFill>
          <a:blip r:embed="rId3" cstate="print"/>
          <a:stretch>
            <a:fillRect/>
          </a:stretch>
        </p:blipFill>
        <p:spPr>
          <a:xfrm>
            <a:off x="323528" y="260648"/>
            <a:ext cx="2051720" cy="110958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r>
              <a:rPr lang="en-CA" dirty="0" smtClean="0"/>
              <a:t>What type of skin can be used </a:t>
            </a:r>
            <a:br>
              <a:rPr lang="en-CA" dirty="0" smtClean="0"/>
            </a:br>
            <a:r>
              <a:rPr lang="en-CA" dirty="0" smtClean="0"/>
              <a:t>with B-Tox?</a:t>
            </a:r>
            <a:endParaRPr lang="en-CA" dirty="0"/>
          </a:p>
        </p:txBody>
      </p:sp>
      <p:sp>
        <p:nvSpPr>
          <p:cNvPr id="4" name="TextBox 3"/>
          <p:cNvSpPr txBox="1"/>
          <p:nvPr/>
        </p:nvSpPr>
        <p:spPr>
          <a:xfrm>
            <a:off x="251520" y="1412776"/>
            <a:ext cx="8640960" cy="1569660"/>
          </a:xfrm>
          <a:prstGeom prst="rect">
            <a:avLst/>
          </a:prstGeom>
          <a:noFill/>
        </p:spPr>
        <p:txBody>
          <a:bodyPr wrap="square" rtlCol="0">
            <a:spAutoFit/>
          </a:bodyPr>
          <a:lstStyle/>
          <a:p>
            <a:r>
              <a:rPr lang="en-CA" sz="2400" dirty="0" smtClean="0"/>
              <a:t>B-Tox has very excellent results on Oily Acne Skin,  Pigmentation, Uneven Skin Tone and Aging Skin.  </a:t>
            </a:r>
          </a:p>
          <a:p>
            <a:endParaRPr lang="en-CA" sz="2400" dirty="0" smtClean="0"/>
          </a:p>
          <a:p>
            <a:endParaRPr lang="en-CA" sz="2400" dirty="0" smtClean="0"/>
          </a:p>
        </p:txBody>
      </p:sp>
      <p:pic>
        <p:nvPicPr>
          <p:cNvPr id="5" name="Picture 4" descr="acne-1.jpg"/>
          <p:cNvPicPr>
            <a:picLocks noChangeAspect="1"/>
          </p:cNvPicPr>
          <p:nvPr/>
        </p:nvPicPr>
        <p:blipFill>
          <a:blip r:embed="rId2" cstate="print"/>
          <a:stretch>
            <a:fillRect/>
          </a:stretch>
        </p:blipFill>
        <p:spPr>
          <a:xfrm>
            <a:off x="251520" y="3212976"/>
            <a:ext cx="3168352" cy="1195604"/>
          </a:xfrm>
          <a:prstGeom prst="rect">
            <a:avLst/>
          </a:prstGeom>
        </p:spPr>
      </p:pic>
      <p:sp>
        <p:nvSpPr>
          <p:cNvPr id="6" name="TextBox 5"/>
          <p:cNvSpPr txBox="1"/>
          <p:nvPr/>
        </p:nvSpPr>
        <p:spPr>
          <a:xfrm>
            <a:off x="1115616" y="2636912"/>
            <a:ext cx="1584176" cy="523220"/>
          </a:xfrm>
          <a:prstGeom prst="rect">
            <a:avLst/>
          </a:prstGeom>
          <a:noFill/>
        </p:spPr>
        <p:txBody>
          <a:bodyPr wrap="square" rtlCol="0">
            <a:spAutoFit/>
          </a:bodyPr>
          <a:lstStyle/>
          <a:p>
            <a:r>
              <a:rPr lang="en-CA" sz="2800" dirty="0" smtClean="0"/>
              <a:t>Acne Skin</a:t>
            </a:r>
            <a:endParaRPr lang="en-CA" sz="2800" dirty="0"/>
          </a:p>
        </p:txBody>
      </p:sp>
      <p:sp>
        <p:nvSpPr>
          <p:cNvPr id="7" name="TextBox 6"/>
          <p:cNvSpPr txBox="1"/>
          <p:nvPr/>
        </p:nvSpPr>
        <p:spPr>
          <a:xfrm>
            <a:off x="3707904" y="2420888"/>
            <a:ext cx="5040560" cy="4062651"/>
          </a:xfrm>
          <a:prstGeom prst="rect">
            <a:avLst/>
          </a:prstGeom>
          <a:noFill/>
        </p:spPr>
        <p:txBody>
          <a:bodyPr wrap="square" rtlCol="0">
            <a:spAutoFit/>
          </a:bodyPr>
          <a:lstStyle/>
          <a:p>
            <a:r>
              <a:rPr lang="en-CA" sz="2400" dirty="0" smtClean="0"/>
              <a:t>Silitox removes and detox the epidermal layer of skin.  Soothes inflammation and minimize the skin pore.  Reduce the bacteria for acne infection. </a:t>
            </a:r>
          </a:p>
          <a:p>
            <a:r>
              <a:rPr lang="en-CA" sz="2400" b="1" u="sng" dirty="0" smtClean="0"/>
              <a:t>Recommendation:</a:t>
            </a:r>
          </a:p>
          <a:p>
            <a:r>
              <a:rPr lang="en-CA" sz="2400" dirty="0" smtClean="0"/>
              <a:t>B-tox Peels once every 2 weeks for 2 months (4 times).  </a:t>
            </a:r>
          </a:p>
          <a:p>
            <a:r>
              <a:rPr lang="en-CA" sz="2400" dirty="0" smtClean="0"/>
              <a:t>One Detox Purifying skin treatment in between each B-tox Peel treatment.   </a:t>
            </a:r>
          </a:p>
          <a:p>
            <a:endParaRPr lang="en-CA" dirty="0"/>
          </a:p>
        </p:txBody>
      </p:sp>
      <p:pic>
        <p:nvPicPr>
          <p:cNvPr id="8" name="Picture 7" descr="mylogo2.png"/>
          <p:cNvPicPr>
            <a:picLocks noChangeAspect="1"/>
          </p:cNvPicPr>
          <p:nvPr/>
        </p:nvPicPr>
        <p:blipFill>
          <a:blip r:embed="rId3" cstate="print"/>
          <a:stretch>
            <a:fillRect/>
          </a:stretch>
        </p:blipFill>
        <p:spPr>
          <a:xfrm>
            <a:off x="683568" y="4509120"/>
            <a:ext cx="2801118" cy="151485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ging-1.jpg"/>
          <p:cNvPicPr>
            <a:picLocks noChangeAspect="1"/>
          </p:cNvPicPr>
          <p:nvPr/>
        </p:nvPicPr>
        <p:blipFill>
          <a:blip r:embed="rId2" cstate="print"/>
          <a:stretch>
            <a:fillRect/>
          </a:stretch>
        </p:blipFill>
        <p:spPr>
          <a:xfrm>
            <a:off x="179512" y="980728"/>
            <a:ext cx="3456384" cy="1511293"/>
          </a:xfrm>
          <a:prstGeom prst="rect">
            <a:avLst/>
          </a:prstGeom>
        </p:spPr>
      </p:pic>
      <p:sp>
        <p:nvSpPr>
          <p:cNvPr id="4" name="TextBox 3"/>
          <p:cNvSpPr txBox="1"/>
          <p:nvPr/>
        </p:nvSpPr>
        <p:spPr>
          <a:xfrm>
            <a:off x="1403648" y="332656"/>
            <a:ext cx="1944216" cy="523220"/>
          </a:xfrm>
          <a:prstGeom prst="rect">
            <a:avLst/>
          </a:prstGeom>
          <a:noFill/>
        </p:spPr>
        <p:txBody>
          <a:bodyPr wrap="square" rtlCol="0">
            <a:spAutoFit/>
          </a:bodyPr>
          <a:lstStyle/>
          <a:p>
            <a:r>
              <a:rPr lang="en-CA" sz="2800" dirty="0" smtClean="0"/>
              <a:t>Aging Skin</a:t>
            </a:r>
            <a:endParaRPr lang="en-CA" sz="2800" dirty="0"/>
          </a:p>
        </p:txBody>
      </p:sp>
      <p:pic>
        <p:nvPicPr>
          <p:cNvPr id="6" name="Picture 5" descr="pigment.jpg"/>
          <p:cNvPicPr>
            <a:picLocks noChangeAspect="1"/>
          </p:cNvPicPr>
          <p:nvPr/>
        </p:nvPicPr>
        <p:blipFill>
          <a:blip r:embed="rId3" cstate="print"/>
          <a:stretch>
            <a:fillRect/>
          </a:stretch>
        </p:blipFill>
        <p:spPr>
          <a:xfrm>
            <a:off x="251520" y="4293096"/>
            <a:ext cx="3326523" cy="1656184"/>
          </a:xfrm>
          <a:prstGeom prst="rect">
            <a:avLst/>
          </a:prstGeom>
        </p:spPr>
      </p:pic>
      <p:sp>
        <p:nvSpPr>
          <p:cNvPr id="7" name="TextBox 6"/>
          <p:cNvSpPr txBox="1"/>
          <p:nvPr/>
        </p:nvSpPr>
        <p:spPr>
          <a:xfrm>
            <a:off x="827584" y="3645024"/>
            <a:ext cx="2160240" cy="523220"/>
          </a:xfrm>
          <a:prstGeom prst="rect">
            <a:avLst/>
          </a:prstGeom>
          <a:noFill/>
        </p:spPr>
        <p:txBody>
          <a:bodyPr wrap="square" rtlCol="0">
            <a:spAutoFit/>
          </a:bodyPr>
          <a:lstStyle/>
          <a:p>
            <a:r>
              <a:rPr lang="en-CA" sz="2800" dirty="0" smtClean="0"/>
              <a:t>Pigmentation</a:t>
            </a:r>
            <a:endParaRPr lang="en-CA" sz="2800" dirty="0"/>
          </a:p>
        </p:txBody>
      </p:sp>
      <p:sp>
        <p:nvSpPr>
          <p:cNvPr id="8" name="TextBox 7"/>
          <p:cNvSpPr txBox="1"/>
          <p:nvPr/>
        </p:nvSpPr>
        <p:spPr>
          <a:xfrm>
            <a:off x="3635896" y="188640"/>
            <a:ext cx="5508104" cy="4154984"/>
          </a:xfrm>
          <a:prstGeom prst="rect">
            <a:avLst/>
          </a:prstGeom>
          <a:noFill/>
        </p:spPr>
        <p:txBody>
          <a:bodyPr wrap="square" rtlCol="0">
            <a:spAutoFit/>
          </a:bodyPr>
          <a:lstStyle/>
          <a:p>
            <a:r>
              <a:rPr lang="en-CA" sz="2200" dirty="0" smtClean="0"/>
              <a:t>Silitox stimulates the circulation and cell regeneration.  It boost up the skin collagen level and elastin of the skin.   Smooth the wrinkles and soften the skin. </a:t>
            </a:r>
          </a:p>
          <a:p>
            <a:r>
              <a:rPr lang="en-CA" sz="2200" b="1" u="sng" dirty="0" smtClean="0"/>
              <a:t>Recommendation: </a:t>
            </a:r>
          </a:p>
          <a:p>
            <a:r>
              <a:rPr lang="en-CA" sz="2200" dirty="0" smtClean="0"/>
              <a:t>B-Tox Peel once every 2 weeks for 2 months </a:t>
            </a:r>
          </a:p>
          <a:p>
            <a:r>
              <a:rPr lang="en-CA" sz="2200" dirty="0" smtClean="0"/>
              <a:t>(4 times)</a:t>
            </a:r>
          </a:p>
          <a:p>
            <a:r>
              <a:rPr lang="en-CA" sz="2200" dirty="0" smtClean="0"/>
              <a:t>Skin Rejuvenation treatment in between each B-Tox Peel treatment</a:t>
            </a:r>
          </a:p>
          <a:p>
            <a:endParaRPr lang="en-CA" sz="2400" dirty="0" smtClean="0"/>
          </a:p>
          <a:p>
            <a:endParaRPr lang="en-CA" sz="2400" dirty="0" smtClean="0"/>
          </a:p>
          <a:p>
            <a:endParaRPr lang="en-CA" dirty="0"/>
          </a:p>
        </p:txBody>
      </p:sp>
      <p:sp>
        <p:nvSpPr>
          <p:cNvPr id="9" name="TextBox 8"/>
          <p:cNvSpPr txBox="1"/>
          <p:nvPr/>
        </p:nvSpPr>
        <p:spPr>
          <a:xfrm>
            <a:off x="3707904" y="3573016"/>
            <a:ext cx="5256584" cy="2800767"/>
          </a:xfrm>
          <a:prstGeom prst="rect">
            <a:avLst/>
          </a:prstGeom>
          <a:noFill/>
        </p:spPr>
        <p:txBody>
          <a:bodyPr wrap="square" rtlCol="0">
            <a:spAutoFit/>
          </a:bodyPr>
          <a:lstStyle/>
          <a:p>
            <a:r>
              <a:rPr lang="en-CA" sz="2200" dirty="0" smtClean="0"/>
              <a:t>Silitox removes dead skin and leaves the skin radiant one and healthy skin.  Prevents blemish, age spots and removes </a:t>
            </a:r>
            <a:r>
              <a:rPr lang="en-CA" sz="2200" dirty="0" err="1" smtClean="0"/>
              <a:t>keratosis</a:t>
            </a:r>
            <a:r>
              <a:rPr lang="en-CA" sz="2200" dirty="0" smtClean="0"/>
              <a:t>. </a:t>
            </a:r>
          </a:p>
          <a:p>
            <a:r>
              <a:rPr lang="en-CA" sz="2200" b="1" u="sng" dirty="0" smtClean="0"/>
              <a:t>Recommendation:</a:t>
            </a:r>
          </a:p>
          <a:p>
            <a:r>
              <a:rPr lang="en-CA" sz="2200" dirty="0" smtClean="0"/>
              <a:t>B-</a:t>
            </a:r>
            <a:r>
              <a:rPr lang="en-CA" sz="2200" dirty="0" err="1" smtClean="0"/>
              <a:t>tox</a:t>
            </a:r>
            <a:r>
              <a:rPr lang="en-CA" sz="2200" dirty="0" smtClean="0"/>
              <a:t> Peel once every 2 weeks for 3 months</a:t>
            </a:r>
          </a:p>
          <a:p>
            <a:r>
              <a:rPr lang="en-CA" sz="2200" dirty="0" smtClean="0"/>
              <a:t>(6 times)</a:t>
            </a:r>
          </a:p>
          <a:p>
            <a:r>
              <a:rPr lang="en-CA" sz="2200" dirty="0" smtClean="0"/>
              <a:t>Pigmentation treatment in between each B-</a:t>
            </a:r>
            <a:r>
              <a:rPr lang="en-CA" sz="2200" dirty="0" err="1" smtClean="0"/>
              <a:t>tox</a:t>
            </a:r>
            <a:r>
              <a:rPr lang="en-CA" sz="2200" dirty="0" smtClean="0"/>
              <a:t> peel treatment.  </a:t>
            </a:r>
            <a:endParaRPr lang="en-CA" sz="2200" dirty="0"/>
          </a:p>
        </p:txBody>
      </p:sp>
      <p:pic>
        <p:nvPicPr>
          <p:cNvPr id="10" name="Picture 9" descr="mylogo2.png"/>
          <p:cNvPicPr>
            <a:picLocks noChangeAspect="1"/>
          </p:cNvPicPr>
          <p:nvPr/>
        </p:nvPicPr>
        <p:blipFill>
          <a:blip r:embed="rId4" cstate="print"/>
          <a:stretch>
            <a:fillRect/>
          </a:stretch>
        </p:blipFill>
        <p:spPr>
          <a:xfrm>
            <a:off x="683568" y="2492896"/>
            <a:ext cx="2376264" cy="128509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120680" cy="980728"/>
          </a:xfrm>
        </p:spPr>
        <p:txBody>
          <a:bodyPr>
            <a:normAutofit/>
          </a:bodyPr>
          <a:lstStyle/>
          <a:p>
            <a:r>
              <a:rPr lang="en-CA" dirty="0" smtClean="0"/>
              <a:t>B-</a:t>
            </a:r>
            <a:r>
              <a:rPr lang="en-CA" dirty="0" err="1" smtClean="0"/>
              <a:t>Tox</a:t>
            </a:r>
            <a:r>
              <a:rPr lang="en-CA" dirty="0" smtClean="0"/>
              <a:t> </a:t>
            </a:r>
            <a:r>
              <a:rPr lang="en-CA" dirty="0" smtClean="0"/>
              <a:t>Treatment Set </a:t>
            </a:r>
            <a:endParaRPr lang="en-CA" dirty="0"/>
          </a:p>
        </p:txBody>
      </p:sp>
      <p:pic>
        <p:nvPicPr>
          <p:cNvPr id="7" name="Picture 6" descr="mylogo2.png"/>
          <p:cNvPicPr>
            <a:picLocks noChangeAspect="1"/>
          </p:cNvPicPr>
          <p:nvPr/>
        </p:nvPicPr>
        <p:blipFill>
          <a:blip r:embed="rId2" cstate="print"/>
          <a:stretch>
            <a:fillRect/>
          </a:stretch>
        </p:blipFill>
        <p:spPr>
          <a:xfrm>
            <a:off x="6948264" y="0"/>
            <a:ext cx="1547159" cy="836712"/>
          </a:xfrm>
          <a:prstGeom prst="rect">
            <a:avLst/>
          </a:prstGeom>
        </p:spPr>
      </p:pic>
      <p:pic>
        <p:nvPicPr>
          <p:cNvPr id="11" name="Picture 3"/>
          <p:cNvPicPr>
            <a:picLocks noChangeAspect="1" noChangeArrowheads="1"/>
          </p:cNvPicPr>
          <p:nvPr/>
        </p:nvPicPr>
        <p:blipFill>
          <a:blip r:embed="rId3" cstate="print"/>
          <a:srcRect/>
          <a:stretch>
            <a:fillRect/>
          </a:stretch>
        </p:blipFill>
        <p:spPr bwMode="auto">
          <a:xfrm>
            <a:off x="323528" y="1268760"/>
            <a:ext cx="864096" cy="1947826"/>
          </a:xfrm>
          <a:prstGeom prst="rect">
            <a:avLst/>
          </a:prstGeom>
          <a:noFill/>
          <a:ln w="9525">
            <a:noFill/>
            <a:miter lim="800000"/>
            <a:headEnd/>
            <a:tailEnd/>
          </a:ln>
        </p:spPr>
      </p:pic>
      <p:pic>
        <p:nvPicPr>
          <p:cNvPr id="12" name="Picture 2"/>
          <p:cNvPicPr>
            <a:picLocks noChangeAspect="1" noChangeArrowheads="1"/>
          </p:cNvPicPr>
          <p:nvPr/>
        </p:nvPicPr>
        <p:blipFill>
          <a:blip r:embed="rId4" cstate="print"/>
          <a:srcRect/>
          <a:stretch>
            <a:fillRect/>
          </a:stretch>
        </p:blipFill>
        <p:spPr bwMode="auto">
          <a:xfrm>
            <a:off x="4644008" y="1484784"/>
            <a:ext cx="1008112" cy="2048179"/>
          </a:xfrm>
          <a:prstGeom prst="rect">
            <a:avLst/>
          </a:prstGeom>
          <a:noFill/>
          <a:ln w="9525">
            <a:noFill/>
            <a:miter lim="800000"/>
            <a:headEnd/>
            <a:tailEnd/>
          </a:ln>
        </p:spPr>
      </p:pic>
      <p:pic>
        <p:nvPicPr>
          <p:cNvPr id="13" name="Picture 4"/>
          <p:cNvPicPr>
            <a:picLocks noChangeAspect="1" noChangeArrowheads="1"/>
          </p:cNvPicPr>
          <p:nvPr/>
        </p:nvPicPr>
        <p:blipFill>
          <a:blip r:embed="rId5" cstate="print"/>
          <a:srcRect/>
          <a:stretch>
            <a:fillRect/>
          </a:stretch>
        </p:blipFill>
        <p:spPr bwMode="auto">
          <a:xfrm>
            <a:off x="251520" y="3933056"/>
            <a:ext cx="928926" cy="2016224"/>
          </a:xfrm>
          <a:prstGeom prst="rect">
            <a:avLst/>
          </a:prstGeom>
          <a:noFill/>
          <a:ln w="9525">
            <a:noFill/>
            <a:miter lim="800000"/>
            <a:headEnd/>
            <a:tailEnd/>
          </a:ln>
        </p:spPr>
      </p:pic>
      <p:pic>
        <p:nvPicPr>
          <p:cNvPr id="14" name="Picture 5"/>
          <p:cNvPicPr>
            <a:picLocks noChangeAspect="1" noChangeArrowheads="1"/>
          </p:cNvPicPr>
          <p:nvPr/>
        </p:nvPicPr>
        <p:blipFill>
          <a:blip r:embed="rId6" cstate="print"/>
          <a:srcRect/>
          <a:stretch>
            <a:fillRect/>
          </a:stretch>
        </p:blipFill>
        <p:spPr bwMode="auto">
          <a:xfrm>
            <a:off x="4427984" y="4437112"/>
            <a:ext cx="738882" cy="1722324"/>
          </a:xfrm>
          <a:prstGeom prst="rect">
            <a:avLst/>
          </a:prstGeom>
          <a:noFill/>
          <a:ln w="9525">
            <a:noFill/>
            <a:miter lim="800000"/>
            <a:headEnd/>
            <a:tailEnd/>
          </a:ln>
        </p:spPr>
      </p:pic>
      <p:sp>
        <p:nvSpPr>
          <p:cNvPr id="15" name="TextBox 13"/>
          <p:cNvSpPr txBox="1">
            <a:spLocks noChangeArrowheads="1"/>
          </p:cNvSpPr>
          <p:nvPr/>
        </p:nvSpPr>
        <p:spPr bwMode="auto">
          <a:xfrm>
            <a:off x="1403648" y="908720"/>
            <a:ext cx="3096344" cy="2897494"/>
          </a:xfrm>
          <a:prstGeom prst="rect">
            <a:avLst/>
          </a:prstGeom>
          <a:noFill/>
          <a:ln w="9525">
            <a:noFill/>
            <a:miter lim="800000"/>
            <a:headEnd/>
            <a:tailEnd/>
          </a:ln>
        </p:spPr>
        <p:txBody>
          <a:bodyPr wrap="square" lIns="95792" tIns="47896" rIns="95792" bIns="47896">
            <a:spAutoFit/>
          </a:bodyPr>
          <a:lstStyle/>
          <a:p>
            <a:pPr algn="ctr" eaLnBrk="1" latinLnBrk="1" hangingPunct="1">
              <a:buSzPct val="100000"/>
              <a:defRPr/>
            </a:pPr>
            <a:r>
              <a:rPr lang="ko-KR" altLang="ko-KR" sz="1400" b="1" dirty="0">
                <a:solidFill>
                  <a:srgbClr val="7F7F7F"/>
                </a:solidFill>
                <a:latin typeface="맑은 고딕" pitchFamily="50" charset="-127"/>
                <a:ea typeface="맑은 고딕" pitchFamily="50" charset="-127"/>
              </a:rPr>
              <a:t> B-Tox Powder</a:t>
            </a:r>
          </a:p>
          <a:p>
            <a:pPr algn="ctr" eaLnBrk="1" latinLnBrk="1" hangingPunct="1">
              <a:buSzPct val="100000"/>
              <a:defRPr/>
            </a:pPr>
            <a:r>
              <a:rPr lang="ko-KR" altLang="ko-KR" sz="1400" dirty="0">
                <a:latin typeface="맑은 고딕" pitchFamily="50" charset="-127"/>
                <a:ea typeface="맑은 고딕" pitchFamily="50" charset="-127"/>
              </a:rPr>
              <a:t> (Sili-tox micro peeling powder)</a:t>
            </a:r>
          </a:p>
          <a:p>
            <a:pPr algn="ctr" eaLnBrk="1" latinLnBrk="1" hangingPunct="1">
              <a:buSzPct val="100000"/>
              <a:defRPr/>
            </a:pPr>
            <a:r>
              <a:rPr lang="ko-KR" altLang="ko-KR" sz="1400" dirty="0">
                <a:latin typeface="맑은 고딕" pitchFamily="50" charset="-127"/>
                <a:ea typeface="맑은 고딕" pitchFamily="50" charset="-127"/>
              </a:rPr>
              <a:t> </a:t>
            </a:r>
          </a:p>
          <a:p>
            <a:pPr algn="ctr" eaLnBrk="1" latinLnBrk="1" hangingPunct="1">
              <a:buSzPct val="100000"/>
              <a:defRPr/>
            </a:pPr>
            <a:r>
              <a:rPr lang="ko-KR" altLang="ko-KR" sz="1400" dirty="0">
                <a:latin typeface="맑은 고딕" pitchFamily="50" charset="-127"/>
                <a:ea typeface="맑은 고딕" pitchFamily="50" charset="-127"/>
              </a:rPr>
              <a:t>1</a:t>
            </a:r>
            <a:r>
              <a:rPr lang="en-US" altLang="ko-KR" sz="1400" dirty="0">
                <a:latin typeface="맑은 고딕" pitchFamily="50" charset="-127"/>
                <a:ea typeface="맑은 고딕" pitchFamily="50" charset="-127"/>
              </a:rPr>
              <a:t>00</a:t>
            </a:r>
            <a:r>
              <a:rPr lang="ko-KR" altLang="ko-KR" sz="1400" dirty="0">
                <a:latin typeface="맑은 고딕" pitchFamily="50" charset="-127"/>
                <a:ea typeface="맑은 고딕" pitchFamily="50" charset="-127"/>
              </a:rPr>
              <a:t>% natural peeling pow</a:t>
            </a:r>
            <a:r>
              <a:rPr lang="en-US" altLang="ko-KR" sz="1400" dirty="0">
                <a:latin typeface="맑은 고딕" pitchFamily="50" charset="-127"/>
                <a:ea typeface="맑은 고딕" pitchFamily="50" charset="-127"/>
              </a:rPr>
              <a:t>d</a:t>
            </a:r>
            <a:r>
              <a:rPr lang="ko-KR" altLang="ko-KR" sz="1400" dirty="0">
                <a:latin typeface="맑은 고딕" pitchFamily="50" charset="-127"/>
                <a:ea typeface="맑은 고딕" pitchFamily="50" charset="-127"/>
              </a:rPr>
              <a:t>er based on the deep-sea bio silica penetrates            </a:t>
            </a:r>
          </a:p>
          <a:p>
            <a:pPr algn="ctr" eaLnBrk="1" latinLnBrk="1" hangingPunct="1">
              <a:buSzPct val="100000"/>
              <a:defRPr/>
            </a:pPr>
            <a:r>
              <a:rPr lang="ko-KR" altLang="ko-KR" sz="1400" dirty="0">
                <a:latin typeface="맑은 고딕" pitchFamily="50" charset="-127"/>
                <a:ea typeface="맑은 고딕" pitchFamily="50" charset="-127"/>
              </a:rPr>
              <a:t>deep skin to help the absorption of other products and regeneration </a:t>
            </a:r>
          </a:p>
          <a:p>
            <a:pPr algn="ctr" eaLnBrk="1" latinLnBrk="1" hangingPunct="1">
              <a:buSzPct val="100000"/>
              <a:defRPr/>
            </a:pPr>
            <a:r>
              <a:rPr lang="ko-KR" altLang="ko-KR" sz="1400" dirty="0">
                <a:latin typeface="맑은 고딕" pitchFamily="50" charset="-127"/>
                <a:ea typeface="맑은 고딕" pitchFamily="50" charset="-127"/>
              </a:rPr>
              <a:t>and escape of dead skin cell on the basis of skin circulation mechanism.</a:t>
            </a:r>
          </a:p>
          <a:p>
            <a:pPr algn="ctr" eaLnBrk="1" latinLnBrk="1" hangingPunct="1">
              <a:buSzPct val="100000"/>
              <a:defRPr/>
            </a:pPr>
            <a:endParaRPr lang="ko-KR"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1g / 2 Bottle in 1 </a:t>
            </a:r>
            <a:r>
              <a:rPr lang="ko-KR" altLang="ko-KR" sz="1400" dirty="0" smtClean="0">
                <a:latin typeface="맑은 고딕" pitchFamily="50" charset="-127"/>
                <a:ea typeface="맑은 고딕" pitchFamily="50" charset="-127"/>
              </a:rPr>
              <a:t>Set</a:t>
            </a:r>
            <a:endParaRPr lang="en-CA" altLang="ko-KR" sz="1400" dirty="0" smtClean="0">
              <a:latin typeface="맑은 고딕" pitchFamily="50" charset="-127"/>
              <a:ea typeface="맑은 고딕" pitchFamily="50" charset="-127"/>
            </a:endParaRPr>
          </a:p>
          <a:p>
            <a:pPr algn="ctr" eaLnBrk="1" latinLnBrk="1" hangingPunct="1">
              <a:buSzPct val="100000"/>
              <a:defRPr/>
            </a:pPr>
            <a:r>
              <a:rPr lang="en-CA" altLang="ko-KR" sz="1400" b="1" dirty="0" smtClean="0">
                <a:solidFill>
                  <a:schemeClr val="tx2"/>
                </a:solidFill>
                <a:latin typeface="맑은 고딕" pitchFamily="50" charset="-127"/>
                <a:ea typeface="맑은 고딕" pitchFamily="50" charset="-127"/>
              </a:rPr>
              <a:t>*Use during the treatment </a:t>
            </a:r>
            <a:endParaRPr lang="ko-KR" altLang="ko-KR" sz="1400" b="1" dirty="0">
              <a:solidFill>
                <a:schemeClr val="tx2"/>
              </a:solidFill>
              <a:latin typeface="맑은 고딕" pitchFamily="50" charset="-127"/>
              <a:ea typeface="맑은 고딕" pitchFamily="50" charset="-127"/>
            </a:endParaRPr>
          </a:p>
        </p:txBody>
      </p:sp>
      <p:sp>
        <p:nvSpPr>
          <p:cNvPr id="16" name="TextBox 4"/>
          <p:cNvSpPr txBox="1">
            <a:spLocks noChangeArrowheads="1"/>
          </p:cNvSpPr>
          <p:nvPr/>
        </p:nvSpPr>
        <p:spPr bwMode="auto">
          <a:xfrm>
            <a:off x="5497887" y="908720"/>
            <a:ext cx="3646113" cy="2682051"/>
          </a:xfrm>
          <a:prstGeom prst="rect">
            <a:avLst/>
          </a:prstGeom>
          <a:noFill/>
          <a:ln w="9525">
            <a:noFill/>
            <a:miter lim="800000"/>
            <a:headEnd/>
            <a:tailEnd/>
          </a:ln>
        </p:spPr>
        <p:txBody>
          <a:bodyPr wrap="square" lIns="95792" tIns="47896" rIns="95792" bIns="47896">
            <a:spAutoFit/>
          </a:bodyPr>
          <a:lstStyle/>
          <a:p>
            <a:pPr algn="ctr" eaLnBrk="1" latinLnBrk="1" hangingPunct="1">
              <a:buSzPct val="100000"/>
              <a:defRPr/>
            </a:pPr>
            <a:r>
              <a:rPr lang="ko-KR" altLang="ko-KR" sz="1400" b="1" dirty="0">
                <a:solidFill>
                  <a:srgbClr val="00B050"/>
                </a:solidFill>
                <a:latin typeface="맑은 고딕" pitchFamily="50" charset="-127"/>
                <a:ea typeface="맑은 고딕" pitchFamily="50" charset="-127"/>
              </a:rPr>
              <a:t>B-Tox Solution</a:t>
            </a:r>
          </a:p>
          <a:p>
            <a:pPr algn="ctr" eaLnBrk="1" latinLnBrk="1" hangingPunct="1">
              <a:buSzPct val="100000"/>
              <a:defRPr/>
            </a:pPr>
            <a:r>
              <a:rPr lang="ko-KR" altLang="ko-KR" sz="1400" dirty="0">
                <a:latin typeface="맑은 고딕" pitchFamily="50" charset="-127"/>
                <a:ea typeface="맑은 고딕" pitchFamily="50" charset="-127"/>
              </a:rPr>
              <a:t>(Solution to be mixed </a:t>
            </a:r>
            <a:endParaRPr lang="en-US"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with peeling powder)</a:t>
            </a:r>
          </a:p>
          <a:p>
            <a:pPr algn="ctr" eaLnBrk="1" latinLnBrk="1" hangingPunct="1">
              <a:buSzPct val="100000"/>
              <a:defRPr/>
            </a:pPr>
            <a:endParaRPr lang="ko-KR"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Sili-tox penetrates deep skin</a:t>
            </a:r>
            <a:r>
              <a:rPr lang="en-US" altLang="ko-KR" sz="1400" dirty="0">
                <a:latin typeface="맑은 고딕" pitchFamily="50" charset="-127"/>
                <a:ea typeface="맑은 고딕" pitchFamily="50" charset="-127"/>
              </a:rPr>
              <a:t> </a:t>
            </a:r>
            <a:r>
              <a:rPr lang="ko-KR" altLang="ko-KR" sz="1400" dirty="0">
                <a:latin typeface="맑은 고딕" pitchFamily="50" charset="-127"/>
                <a:ea typeface="맑은 고딕" pitchFamily="50" charset="-127"/>
              </a:rPr>
              <a:t>to maximize</a:t>
            </a:r>
            <a:endParaRPr lang="en-US"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the effect, and</a:t>
            </a:r>
            <a:r>
              <a:rPr lang="en-US" altLang="ko-KR" sz="1400" dirty="0">
                <a:latin typeface="맑은 고딕" pitchFamily="50" charset="-127"/>
                <a:ea typeface="맑은 고딕" pitchFamily="50" charset="-127"/>
              </a:rPr>
              <a:t> </a:t>
            </a:r>
            <a:r>
              <a:rPr lang="ko-KR" altLang="ko-KR" sz="1400" dirty="0">
                <a:latin typeface="맑은 고딕" pitchFamily="50" charset="-127"/>
                <a:ea typeface="맑은 고딕" pitchFamily="50" charset="-127"/>
              </a:rPr>
              <a:t>it is necessary</a:t>
            </a:r>
            <a:endParaRPr lang="en-US"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to mix with</a:t>
            </a:r>
            <a:r>
              <a:rPr lang="en-US" altLang="ko-KR" sz="1400" dirty="0">
                <a:latin typeface="맑은 고딕" pitchFamily="50" charset="-127"/>
                <a:ea typeface="맑은 고딕" pitchFamily="50" charset="-127"/>
              </a:rPr>
              <a:t> </a:t>
            </a:r>
            <a:r>
              <a:rPr lang="ko-KR" altLang="ko-KR" sz="1400" dirty="0">
                <a:latin typeface="맑은 고딕" pitchFamily="50" charset="-127"/>
                <a:ea typeface="맑은 고딕" pitchFamily="50" charset="-127"/>
              </a:rPr>
              <a:t>the Sili-tox powder </a:t>
            </a:r>
            <a:endParaRPr lang="en-US"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to mitigate</a:t>
            </a:r>
            <a:r>
              <a:rPr lang="en-US" altLang="ko-KR" sz="1400" dirty="0">
                <a:latin typeface="맑은 고딕" pitchFamily="50" charset="-127"/>
                <a:ea typeface="맑은 고딕" pitchFamily="50" charset="-127"/>
              </a:rPr>
              <a:t> </a:t>
            </a:r>
            <a:r>
              <a:rPr lang="ko-KR" altLang="ko-KR" sz="1400" dirty="0">
                <a:latin typeface="맑은 고딕" pitchFamily="50" charset="-127"/>
                <a:ea typeface="맑은 고딕" pitchFamily="50" charset="-127"/>
              </a:rPr>
              <a:t>the skin stimulation</a:t>
            </a:r>
            <a:endParaRPr lang="en-US" altLang="ko-KR" sz="1400" dirty="0">
              <a:latin typeface="맑은 고딕" pitchFamily="50" charset="-127"/>
              <a:ea typeface="맑은 고딕" pitchFamily="50" charset="-127"/>
            </a:endParaRPr>
          </a:p>
          <a:p>
            <a:pPr algn="ctr" eaLnBrk="1" latinLnBrk="1" hangingPunct="1">
              <a:buSzPct val="100000"/>
              <a:defRPr/>
            </a:pPr>
            <a:r>
              <a:rPr lang="en-US" altLang="ko-KR" sz="1400" dirty="0">
                <a:latin typeface="맑은 고딕" pitchFamily="50" charset="-127"/>
                <a:ea typeface="맑은 고딕" pitchFamily="50" charset="-127"/>
              </a:rPr>
              <a:t>A</a:t>
            </a:r>
            <a:r>
              <a:rPr lang="ko-KR" altLang="ko-KR" sz="1400" dirty="0">
                <a:latin typeface="맑은 고딕" pitchFamily="50" charset="-127"/>
                <a:ea typeface="맑은 고딕" pitchFamily="50" charset="-127"/>
              </a:rPr>
              <a:t>nd</a:t>
            </a:r>
            <a:r>
              <a:rPr lang="en-US" altLang="ko-KR" sz="1400" dirty="0">
                <a:latin typeface="맑은 고딕" pitchFamily="50" charset="-127"/>
                <a:ea typeface="맑은 고딕" pitchFamily="50" charset="-127"/>
              </a:rPr>
              <a:t> </a:t>
            </a:r>
            <a:r>
              <a:rPr lang="ko-KR" altLang="ko-KR" sz="1400" dirty="0">
                <a:latin typeface="맑은 고딕" pitchFamily="50" charset="-127"/>
                <a:ea typeface="맑은 고딕" pitchFamily="50" charset="-127"/>
              </a:rPr>
              <a:t>helps to be established </a:t>
            </a:r>
          </a:p>
          <a:p>
            <a:pPr algn="ctr" eaLnBrk="1" latinLnBrk="1" hangingPunct="1">
              <a:buSzPct val="100000"/>
              <a:defRPr/>
            </a:pPr>
            <a:r>
              <a:rPr lang="ko-KR" altLang="ko-KR" sz="1400" dirty="0">
                <a:latin typeface="맑은 고딕" pitchFamily="50" charset="-127"/>
                <a:ea typeface="맑은 고딕" pitchFamily="50" charset="-127"/>
              </a:rPr>
              <a:t>inside skin</a:t>
            </a:r>
          </a:p>
          <a:p>
            <a:pPr algn="ctr" eaLnBrk="1" latinLnBrk="1" hangingPunct="1">
              <a:buSzPct val="100000"/>
              <a:defRPr/>
            </a:pPr>
            <a:r>
              <a:rPr lang="ko-KR" altLang="ko-KR" sz="1400" dirty="0">
                <a:latin typeface="맑은 고딕" pitchFamily="50" charset="-127"/>
                <a:ea typeface="맑은 고딕" pitchFamily="50" charset="-127"/>
              </a:rPr>
              <a:t>8ml / 2 Bottle in 1 </a:t>
            </a:r>
            <a:r>
              <a:rPr lang="ko-KR" altLang="ko-KR" sz="1400" dirty="0" smtClean="0">
                <a:latin typeface="맑은 고딕" pitchFamily="50" charset="-127"/>
                <a:ea typeface="맑은 고딕" pitchFamily="50" charset="-127"/>
              </a:rPr>
              <a:t>Set</a:t>
            </a:r>
            <a:endParaRPr lang="en-CA" altLang="ko-KR" sz="1400" dirty="0" smtClean="0">
              <a:latin typeface="맑은 고딕" pitchFamily="50" charset="-127"/>
              <a:ea typeface="맑은 고딕" pitchFamily="50" charset="-127"/>
            </a:endParaRPr>
          </a:p>
          <a:p>
            <a:pPr algn="ctr" eaLnBrk="1" latinLnBrk="1" hangingPunct="1">
              <a:buSzPct val="100000"/>
              <a:defRPr/>
            </a:pPr>
            <a:r>
              <a:rPr lang="en-CA" altLang="ko-KR" sz="1400" b="1" dirty="0" smtClean="0">
                <a:solidFill>
                  <a:schemeClr val="tx2"/>
                </a:solidFill>
                <a:latin typeface="맑은 고딕" pitchFamily="50" charset="-127"/>
                <a:ea typeface="맑은 고딕" pitchFamily="50" charset="-127"/>
              </a:rPr>
              <a:t>* Use during the treatment</a:t>
            </a:r>
            <a:endParaRPr lang="ko-KR" altLang="ko-KR" sz="1400" b="1" dirty="0">
              <a:solidFill>
                <a:schemeClr val="tx2"/>
              </a:solidFill>
              <a:latin typeface="맑은 고딕" pitchFamily="50" charset="-127"/>
              <a:ea typeface="맑은 고딕" pitchFamily="50" charset="-127"/>
            </a:endParaRPr>
          </a:p>
        </p:txBody>
      </p:sp>
      <p:sp>
        <p:nvSpPr>
          <p:cNvPr id="17" name="TextBox 6"/>
          <p:cNvSpPr txBox="1">
            <a:spLocks noChangeArrowheads="1"/>
          </p:cNvSpPr>
          <p:nvPr/>
        </p:nvSpPr>
        <p:spPr bwMode="auto">
          <a:xfrm>
            <a:off x="827584" y="3789040"/>
            <a:ext cx="4024313" cy="2682051"/>
          </a:xfrm>
          <a:prstGeom prst="rect">
            <a:avLst/>
          </a:prstGeom>
          <a:noFill/>
          <a:ln w="9525">
            <a:noFill/>
            <a:miter lim="800000"/>
            <a:headEnd/>
            <a:tailEnd/>
          </a:ln>
        </p:spPr>
        <p:txBody>
          <a:bodyPr lIns="95792" tIns="47896" rIns="95792" bIns="47896">
            <a:spAutoFit/>
          </a:bodyPr>
          <a:lstStyle/>
          <a:p>
            <a:pPr algn="ctr" eaLnBrk="1" latinLnBrk="1" hangingPunct="1">
              <a:buSzPct val="100000"/>
              <a:defRPr/>
            </a:pPr>
            <a:r>
              <a:rPr lang="ko-KR" altLang="ko-KR" sz="1400" b="1" dirty="0">
                <a:solidFill>
                  <a:srgbClr val="FF0000"/>
                </a:solidFill>
                <a:latin typeface="맑은 고딕" pitchFamily="50" charset="-127"/>
                <a:ea typeface="맑은 고딕" pitchFamily="50" charset="-127"/>
              </a:rPr>
              <a:t>B-Tox Calming Ample</a:t>
            </a:r>
          </a:p>
          <a:p>
            <a:pPr algn="ctr" eaLnBrk="1" latinLnBrk="1" hangingPunct="1">
              <a:buSzPct val="100000"/>
              <a:defRPr/>
            </a:pPr>
            <a:r>
              <a:rPr lang="ko-KR" altLang="ko-KR" sz="1400" dirty="0">
                <a:latin typeface="맑은 고딕" pitchFamily="50" charset="-127"/>
                <a:ea typeface="맑은 고딕" pitchFamily="50" charset="-127"/>
              </a:rPr>
              <a:t>(Peeling calming &amp; moisturization ample)</a:t>
            </a:r>
          </a:p>
          <a:p>
            <a:pPr algn="ctr" eaLnBrk="1" latinLnBrk="1" hangingPunct="1">
              <a:buSzPct val="100000"/>
              <a:defRPr/>
            </a:pPr>
            <a:endParaRPr lang="ko-KR"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It applied for the calming after </a:t>
            </a:r>
          </a:p>
          <a:p>
            <a:pPr algn="ctr" eaLnBrk="1" latinLnBrk="1" hangingPunct="1">
              <a:buSzPct val="100000"/>
              <a:defRPr/>
            </a:pPr>
            <a:r>
              <a:rPr lang="ko-KR" altLang="ko-KR" sz="1400" dirty="0">
                <a:latin typeface="맑은 고딕" pitchFamily="50" charset="-127"/>
                <a:ea typeface="맑은 고딕" pitchFamily="50" charset="-127"/>
              </a:rPr>
              <a:t>peeling. Sili-Tox penetrates</a:t>
            </a:r>
          </a:p>
          <a:p>
            <a:pPr algn="ctr" eaLnBrk="1" latinLnBrk="1" hangingPunct="1">
              <a:buSzPct val="100000"/>
              <a:defRPr/>
            </a:pPr>
            <a:r>
              <a:rPr lang="ko-KR" altLang="ko-KR" sz="1400" dirty="0">
                <a:latin typeface="맑은 고딕" pitchFamily="50" charset="-127"/>
                <a:ea typeface="맑은 고딕" pitchFamily="50" charset="-127"/>
              </a:rPr>
              <a:t>to calm down redden face </a:t>
            </a:r>
          </a:p>
          <a:p>
            <a:pPr algn="ctr" eaLnBrk="1" latinLnBrk="1" hangingPunct="1">
              <a:buSzPct val="100000"/>
              <a:defRPr/>
            </a:pPr>
            <a:r>
              <a:rPr lang="ko-KR" altLang="ko-KR" sz="1400" dirty="0">
                <a:latin typeface="맑은 고딕" pitchFamily="50" charset="-127"/>
                <a:ea typeface="맑은 고딕" pitchFamily="50" charset="-127"/>
              </a:rPr>
              <a:t>while fully preventing </a:t>
            </a:r>
          </a:p>
          <a:p>
            <a:pPr algn="ctr" eaLnBrk="1" latinLnBrk="1" hangingPunct="1">
              <a:buSzPct val="100000"/>
              <a:defRPr/>
            </a:pPr>
            <a:r>
              <a:rPr lang="ko-KR" altLang="ko-KR" sz="1400" dirty="0">
                <a:latin typeface="맑은 고딕" pitchFamily="50" charset="-127"/>
                <a:ea typeface="맑은 고딕" pitchFamily="50" charset="-127"/>
              </a:rPr>
              <a:t>the dryness with the </a:t>
            </a:r>
          </a:p>
          <a:p>
            <a:pPr algn="ctr" eaLnBrk="1" latinLnBrk="1" hangingPunct="1">
              <a:buSzPct val="100000"/>
              <a:defRPr/>
            </a:pPr>
            <a:r>
              <a:rPr lang="ko-KR" altLang="ko-KR" sz="1400" dirty="0">
                <a:latin typeface="맑은 고딕" pitchFamily="50" charset="-127"/>
                <a:ea typeface="맑은 고딕" pitchFamily="50" charset="-127"/>
              </a:rPr>
              <a:t>top-class moisture </a:t>
            </a:r>
          </a:p>
          <a:p>
            <a:pPr algn="ctr" eaLnBrk="1" latinLnBrk="1" hangingPunct="1">
              <a:buSzPct val="100000"/>
              <a:defRPr/>
            </a:pPr>
            <a:r>
              <a:rPr lang="ko-KR" altLang="ko-KR" sz="1400" dirty="0">
                <a:latin typeface="맑은 고딕" pitchFamily="50" charset="-127"/>
                <a:ea typeface="맑은 고딕" pitchFamily="50" charset="-127"/>
              </a:rPr>
              <a:t>inducer, urea.</a:t>
            </a:r>
          </a:p>
          <a:p>
            <a:pPr algn="ctr" eaLnBrk="1" latinLnBrk="1" hangingPunct="1">
              <a:buSzPct val="100000"/>
              <a:defRPr/>
            </a:pPr>
            <a:r>
              <a:rPr lang="ko-KR" altLang="ko-KR" sz="1400" dirty="0" smtClean="0">
                <a:latin typeface="맑은 고딕" pitchFamily="50" charset="-127"/>
                <a:ea typeface="맑은 고딕" pitchFamily="50" charset="-127"/>
              </a:rPr>
              <a:t>10ml </a:t>
            </a:r>
            <a:r>
              <a:rPr lang="ko-KR" altLang="ko-KR" sz="1400" dirty="0">
                <a:latin typeface="맑은 고딕" pitchFamily="50" charset="-127"/>
                <a:ea typeface="맑은 고딕" pitchFamily="50" charset="-127"/>
              </a:rPr>
              <a:t>/ 2 Bottle in 1 </a:t>
            </a:r>
            <a:r>
              <a:rPr lang="ko-KR" altLang="ko-KR" sz="1400" dirty="0" smtClean="0">
                <a:latin typeface="맑은 고딕" pitchFamily="50" charset="-127"/>
                <a:ea typeface="맑은 고딕" pitchFamily="50" charset="-127"/>
              </a:rPr>
              <a:t>Set</a:t>
            </a:r>
            <a:endParaRPr lang="en-CA" altLang="ko-KR" sz="1400" dirty="0" smtClean="0">
              <a:latin typeface="맑은 고딕" pitchFamily="50" charset="-127"/>
              <a:ea typeface="맑은 고딕" pitchFamily="50" charset="-127"/>
            </a:endParaRPr>
          </a:p>
          <a:p>
            <a:pPr algn="ctr" eaLnBrk="1" latinLnBrk="1" hangingPunct="1">
              <a:buSzPct val="100000"/>
              <a:defRPr/>
            </a:pPr>
            <a:r>
              <a:rPr lang="en-CA" altLang="ko-KR" sz="1400" b="1" dirty="0" smtClean="0">
                <a:solidFill>
                  <a:schemeClr val="tx2"/>
                </a:solidFill>
                <a:latin typeface="맑은 고딕" pitchFamily="50" charset="-127"/>
                <a:ea typeface="맑은 고딕" pitchFamily="50" charset="-127"/>
              </a:rPr>
              <a:t>*Use After the treatment (1</a:t>
            </a:r>
            <a:r>
              <a:rPr lang="en-CA" altLang="ko-KR" sz="1400" b="1" baseline="30000" dirty="0" smtClean="0">
                <a:solidFill>
                  <a:schemeClr val="tx2"/>
                </a:solidFill>
                <a:latin typeface="맑은 고딕" pitchFamily="50" charset="-127"/>
                <a:ea typeface="맑은 고딕" pitchFamily="50" charset="-127"/>
              </a:rPr>
              <a:t>st</a:t>
            </a:r>
            <a:r>
              <a:rPr lang="en-CA" altLang="ko-KR" sz="1400" b="1" dirty="0" smtClean="0">
                <a:solidFill>
                  <a:schemeClr val="tx2"/>
                </a:solidFill>
                <a:latin typeface="맑은 고딕" pitchFamily="50" charset="-127"/>
                <a:ea typeface="맑은 고딕" pitchFamily="50" charset="-127"/>
              </a:rPr>
              <a:t> day)</a:t>
            </a:r>
            <a:endParaRPr lang="ko-KR" altLang="ko-KR" sz="1400" b="1" dirty="0">
              <a:solidFill>
                <a:schemeClr val="tx2"/>
              </a:solidFill>
              <a:latin typeface="맑은 고딕" pitchFamily="50" charset="-127"/>
              <a:ea typeface="맑은 고딕" pitchFamily="50" charset="-127"/>
            </a:endParaRPr>
          </a:p>
        </p:txBody>
      </p:sp>
      <p:sp>
        <p:nvSpPr>
          <p:cNvPr id="18" name="TextBox 7"/>
          <p:cNvSpPr txBox="1">
            <a:spLocks noChangeArrowheads="1"/>
          </p:cNvSpPr>
          <p:nvPr/>
        </p:nvSpPr>
        <p:spPr bwMode="auto">
          <a:xfrm>
            <a:off x="5119688" y="3861048"/>
            <a:ext cx="4024312" cy="2682051"/>
          </a:xfrm>
          <a:prstGeom prst="rect">
            <a:avLst/>
          </a:prstGeom>
          <a:noFill/>
          <a:ln w="9525">
            <a:noFill/>
            <a:miter lim="800000"/>
            <a:headEnd/>
            <a:tailEnd/>
          </a:ln>
        </p:spPr>
        <p:txBody>
          <a:bodyPr lIns="95792" tIns="47896" rIns="95792" bIns="47896">
            <a:spAutoFit/>
          </a:bodyPr>
          <a:lstStyle/>
          <a:p>
            <a:pPr algn="ctr" eaLnBrk="1" latinLnBrk="1" hangingPunct="1">
              <a:buSzPct val="100000"/>
              <a:defRPr/>
            </a:pPr>
            <a:r>
              <a:rPr lang="ko-KR" altLang="ko-KR" sz="1400" b="1" dirty="0">
                <a:solidFill>
                  <a:srgbClr val="7030A0"/>
                </a:solidFill>
                <a:latin typeface="맑은 고딕" pitchFamily="50" charset="-127"/>
                <a:ea typeface="맑은 고딕" pitchFamily="50" charset="-127"/>
              </a:rPr>
              <a:t>B-Tox Regenerating Ample</a:t>
            </a:r>
          </a:p>
          <a:p>
            <a:pPr algn="ctr" eaLnBrk="1" latinLnBrk="1" hangingPunct="1">
              <a:buSzPct val="100000"/>
              <a:defRPr/>
            </a:pPr>
            <a:r>
              <a:rPr lang="ko-KR" altLang="ko-KR" sz="1400" dirty="0">
                <a:latin typeface="맑은 고딕" pitchFamily="50" charset="-127"/>
                <a:ea typeface="맑은 고딕" pitchFamily="50" charset="-127"/>
              </a:rPr>
              <a:t>(Skin cell recovery &amp; circulation healing ample)</a:t>
            </a:r>
          </a:p>
          <a:p>
            <a:pPr algn="ctr" eaLnBrk="1" latinLnBrk="1" hangingPunct="1">
              <a:buSzPct val="100000"/>
              <a:defRPr/>
            </a:pPr>
            <a:endParaRPr lang="ko-KR"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According to the rapid skin circulation</a:t>
            </a:r>
          </a:p>
          <a:p>
            <a:pPr algn="ctr" eaLnBrk="1" latinLnBrk="1" hangingPunct="1">
              <a:buSzPct val="100000"/>
              <a:defRPr/>
            </a:pPr>
            <a:r>
              <a:rPr lang="ko-KR" altLang="ko-KR" sz="1400" dirty="0">
                <a:latin typeface="맑은 고딕" pitchFamily="50" charset="-127"/>
                <a:ea typeface="맑은 고딕" pitchFamily="50" charset="-127"/>
              </a:rPr>
              <a:t>cycle due to Sili-Tox, this ample </a:t>
            </a:r>
          </a:p>
          <a:p>
            <a:pPr algn="ctr" eaLnBrk="1" latinLnBrk="1" hangingPunct="1">
              <a:buSzPct val="100000"/>
              <a:defRPr/>
            </a:pPr>
            <a:r>
              <a:rPr lang="ko-KR" altLang="ko-KR" sz="1400" dirty="0">
                <a:latin typeface="맑은 고딕" pitchFamily="50" charset="-127"/>
                <a:ea typeface="맑은 고딕" pitchFamily="50" charset="-127"/>
              </a:rPr>
              <a:t>encourages the skin cell vitalization </a:t>
            </a:r>
          </a:p>
          <a:p>
            <a:pPr algn="ctr" eaLnBrk="1" latinLnBrk="1" hangingPunct="1">
              <a:buSzPct val="100000"/>
              <a:defRPr/>
            </a:pPr>
            <a:r>
              <a:rPr lang="ko-KR" altLang="ko-KR" sz="1400" dirty="0">
                <a:latin typeface="맑은 고딕" pitchFamily="50" charset="-127"/>
                <a:ea typeface="맑은 고딕" pitchFamily="50" charset="-127"/>
              </a:rPr>
              <a:t>while providing dynamic healing </a:t>
            </a:r>
          </a:p>
          <a:p>
            <a:pPr algn="ctr" eaLnBrk="1" latinLnBrk="1" hangingPunct="1">
              <a:buSzPct val="100000"/>
              <a:defRPr/>
            </a:pPr>
            <a:r>
              <a:rPr lang="ko-KR" altLang="ko-KR" sz="1400" dirty="0">
                <a:latin typeface="맑은 고딕" pitchFamily="50" charset="-127"/>
                <a:ea typeface="맑은 고딕" pitchFamily="50" charset="-127"/>
              </a:rPr>
              <a:t>with the placenta, aloe, </a:t>
            </a:r>
          </a:p>
          <a:p>
            <a:pPr algn="ctr" eaLnBrk="1" latinLnBrk="1" hangingPunct="1">
              <a:buSzPct val="100000"/>
              <a:defRPr/>
            </a:pPr>
            <a:r>
              <a:rPr lang="ko-KR" altLang="ko-KR" sz="1400" dirty="0">
                <a:latin typeface="맑은 고딕" pitchFamily="50" charset="-127"/>
                <a:ea typeface="맑은 고딕" pitchFamily="50" charset="-127"/>
              </a:rPr>
              <a:t>and collagen</a:t>
            </a:r>
          </a:p>
          <a:p>
            <a:pPr algn="ctr" eaLnBrk="1" latinLnBrk="1" hangingPunct="1">
              <a:buSzPct val="100000"/>
              <a:defRPr/>
            </a:pPr>
            <a:endParaRPr lang="ko-KR" altLang="ko-KR" sz="1400" dirty="0">
              <a:latin typeface="맑은 고딕" pitchFamily="50" charset="-127"/>
              <a:ea typeface="맑은 고딕" pitchFamily="50" charset="-127"/>
            </a:endParaRPr>
          </a:p>
          <a:p>
            <a:pPr algn="ctr" eaLnBrk="1" latinLnBrk="1" hangingPunct="1">
              <a:buSzPct val="100000"/>
              <a:defRPr/>
            </a:pPr>
            <a:r>
              <a:rPr lang="ko-KR" altLang="ko-KR" sz="1400" dirty="0">
                <a:latin typeface="맑은 고딕" pitchFamily="50" charset="-127"/>
                <a:ea typeface="맑은 고딕" pitchFamily="50" charset="-127"/>
              </a:rPr>
              <a:t>10ml / 6 Bottle in 1 </a:t>
            </a:r>
            <a:r>
              <a:rPr lang="ko-KR" altLang="ko-KR" sz="1400" dirty="0" smtClean="0">
                <a:latin typeface="맑은 고딕" pitchFamily="50" charset="-127"/>
                <a:ea typeface="맑은 고딕" pitchFamily="50" charset="-127"/>
              </a:rPr>
              <a:t>Set</a:t>
            </a:r>
            <a:endParaRPr lang="en-CA" altLang="ko-KR" sz="1400" dirty="0" smtClean="0">
              <a:latin typeface="맑은 고딕" pitchFamily="50" charset="-127"/>
              <a:ea typeface="맑은 고딕" pitchFamily="50" charset="-127"/>
            </a:endParaRPr>
          </a:p>
          <a:p>
            <a:pPr algn="ctr" eaLnBrk="1" latinLnBrk="1" hangingPunct="1">
              <a:buSzPct val="100000"/>
              <a:defRPr/>
            </a:pPr>
            <a:r>
              <a:rPr lang="en-CA" altLang="ko-KR" sz="1400" b="1" dirty="0" smtClean="0">
                <a:solidFill>
                  <a:schemeClr val="tx2"/>
                </a:solidFill>
                <a:latin typeface="맑은 고딕" pitchFamily="50" charset="-127"/>
                <a:ea typeface="맑은 고딕" pitchFamily="50" charset="-127"/>
              </a:rPr>
              <a:t>* Use After the Treatment (2 weeks) </a:t>
            </a:r>
            <a:endParaRPr lang="ko-KR" altLang="ko-KR" sz="1400" b="1" dirty="0">
              <a:solidFill>
                <a:schemeClr val="tx2"/>
              </a:solidFill>
              <a:latin typeface="맑은 고딕" pitchFamily="50" charset="-127"/>
              <a:ea typeface="맑은 고딕" pitchFamily="50" charset="-127"/>
            </a:endParaRPr>
          </a:p>
        </p:txBody>
      </p:sp>
      <p:sp>
        <p:nvSpPr>
          <p:cNvPr id="19" name="TextBox 18"/>
          <p:cNvSpPr txBox="1"/>
          <p:nvPr/>
        </p:nvSpPr>
        <p:spPr>
          <a:xfrm>
            <a:off x="3995936" y="764704"/>
            <a:ext cx="2880320" cy="646331"/>
          </a:xfrm>
          <a:prstGeom prst="rect">
            <a:avLst/>
          </a:prstGeom>
          <a:noFill/>
        </p:spPr>
        <p:txBody>
          <a:bodyPr wrap="square" rtlCol="0">
            <a:spAutoFit/>
          </a:bodyPr>
          <a:lstStyle/>
          <a:p>
            <a:r>
              <a:rPr lang="en-CA" dirty="0" smtClean="0"/>
              <a:t>Each Set has 2 Treatments.</a:t>
            </a:r>
          </a:p>
          <a:p>
            <a:r>
              <a:rPr lang="en-CA" dirty="0" smtClean="0"/>
              <a:t>    </a:t>
            </a:r>
            <a:endParaRPr lang="en-CA" dirty="0"/>
          </a:p>
        </p:txBody>
      </p:sp>
      <p:sp>
        <p:nvSpPr>
          <p:cNvPr id="20" name="TextBox 19"/>
          <p:cNvSpPr txBox="1"/>
          <p:nvPr/>
        </p:nvSpPr>
        <p:spPr>
          <a:xfrm>
            <a:off x="1547664" y="6488668"/>
            <a:ext cx="6912768" cy="369332"/>
          </a:xfrm>
          <a:prstGeom prst="rect">
            <a:avLst/>
          </a:prstGeom>
          <a:noFill/>
        </p:spPr>
        <p:txBody>
          <a:bodyPr wrap="square" rtlCol="0">
            <a:spAutoFit/>
          </a:bodyPr>
          <a:lstStyle/>
          <a:p>
            <a:r>
              <a:rPr lang="en-CA" dirty="0" smtClean="0">
                <a:solidFill>
                  <a:srgbClr val="FF0000"/>
                </a:solidFill>
              </a:rPr>
              <a:t>**After 1</a:t>
            </a:r>
            <a:r>
              <a:rPr lang="en-CA" baseline="30000" dirty="0" smtClean="0">
                <a:solidFill>
                  <a:srgbClr val="FF0000"/>
                </a:solidFill>
              </a:rPr>
              <a:t>st</a:t>
            </a:r>
            <a:r>
              <a:rPr lang="en-CA" dirty="0" smtClean="0">
                <a:solidFill>
                  <a:srgbClr val="FF0000"/>
                </a:solidFill>
              </a:rPr>
              <a:t> Treatment,  the 2</a:t>
            </a:r>
            <a:r>
              <a:rPr lang="en-CA" baseline="30000" dirty="0" smtClean="0">
                <a:solidFill>
                  <a:srgbClr val="FF0000"/>
                </a:solidFill>
              </a:rPr>
              <a:t>nd</a:t>
            </a:r>
            <a:r>
              <a:rPr lang="en-CA" dirty="0" smtClean="0">
                <a:solidFill>
                  <a:srgbClr val="FF0000"/>
                </a:solidFill>
              </a:rPr>
              <a:t> treatment can be done after 2 weeks. </a:t>
            </a:r>
            <a:endParaRPr lang="en-CA"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919</Words>
  <Application>Microsoft Office PowerPoint</Application>
  <PresentationFormat>On-screen Show (4:3)</PresentationFormat>
  <Paragraphs>111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What is B-Tox Peel?</vt:lpstr>
      <vt:lpstr>What is SiliTox™</vt:lpstr>
      <vt:lpstr>How Does B-Tox Peel Works?</vt:lpstr>
      <vt:lpstr>Advantage of B-Tox </vt:lpstr>
      <vt:lpstr>What type of skin can be used  with B-Tox?</vt:lpstr>
      <vt:lpstr>Slide 8</vt:lpstr>
      <vt:lpstr>B-Tox Treatment Set </vt:lpstr>
      <vt:lpstr>Slide 10</vt:lpstr>
      <vt:lpstr>Slide 11</vt:lpstr>
      <vt:lpstr>Daily Reaction After Treatment</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 Wong</dc:creator>
  <cp:lastModifiedBy>C Wong</cp:lastModifiedBy>
  <cp:revision>41</cp:revision>
  <dcterms:created xsi:type="dcterms:W3CDTF">2015-12-14T20:54:50Z</dcterms:created>
  <dcterms:modified xsi:type="dcterms:W3CDTF">2017-09-26T16:37:42Z</dcterms:modified>
</cp:coreProperties>
</file>